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94" r:id="rId4"/>
    <p:sldId id="295" r:id="rId5"/>
    <p:sldId id="325" r:id="rId6"/>
    <p:sldId id="324" r:id="rId7"/>
    <p:sldId id="297" r:id="rId8"/>
    <p:sldId id="298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22" r:id="rId18"/>
    <p:sldId id="323" r:id="rId19"/>
    <p:sldId id="301" r:id="rId20"/>
    <p:sldId id="314" r:id="rId21"/>
    <p:sldId id="303" r:id="rId22"/>
    <p:sldId id="302" r:id="rId23"/>
    <p:sldId id="304" r:id="rId24"/>
    <p:sldId id="305" r:id="rId25"/>
    <p:sldId id="315" r:id="rId26"/>
    <p:sldId id="319" r:id="rId27"/>
    <p:sldId id="317" r:id="rId28"/>
    <p:sldId id="318" r:id="rId29"/>
    <p:sldId id="320" r:id="rId30"/>
    <p:sldId id="321" r:id="rId31"/>
    <p:sldId id="289" r:id="rId32"/>
    <p:sldId id="290" r:id="rId33"/>
    <p:sldId id="262" r:id="rId34"/>
    <p:sldId id="271" r:id="rId35"/>
    <p:sldId id="267" r:id="rId36"/>
    <p:sldId id="268" r:id="rId37"/>
    <p:sldId id="269" r:id="rId38"/>
    <p:sldId id="270" r:id="rId39"/>
    <p:sldId id="259" r:id="rId40"/>
    <p:sldId id="291" r:id="rId41"/>
    <p:sldId id="260" r:id="rId42"/>
    <p:sldId id="263" r:id="rId43"/>
    <p:sldId id="273" r:id="rId44"/>
    <p:sldId id="274" r:id="rId45"/>
    <p:sldId id="275" r:id="rId46"/>
    <p:sldId id="276" r:id="rId47"/>
    <p:sldId id="277" r:id="rId48"/>
    <p:sldId id="278" r:id="rId49"/>
    <p:sldId id="279" r:id="rId50"/>
    <p:sldId id="285" r:id="rId51"/>
    <p:sldId id="286" r:id="rId52"/>
    <p:sldId id="287" r:id="rId53"/>
    <p:sldId id="272" r:id="rId5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pos="657">
          <p15:clr>
            <a:srgbClr val="A4A3A4"/>
          </p15:clr>
        </p15:guide>
        <p15:guide id="3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66FF"/>
    <a:srgbClr val="0099FF"/>
    <a:srgbClr val="0B2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7" autoAdjust="0"/>
    <p:restoredTop sz="94635" autoAdjust="0"/>
  </p:normalViewPr>
  <p:slideViewPr>
    <p:cSldViewPr>
      <p:cViewPr varScale="1">
        <p:scale>
          <a:sx n="114" d="100"/>
          <a:sy n="114" d="100"/>
        </p:scale>
        <p:origin x="1554" y="102"/>
      </p:cViewPr>
      <p:guideLst>
        <p:guide orient="horz" pos="3974"/>
        <p:guide pos="657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-281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LU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8CAB8-1F61-49D8-8340-04BCC7D2C15D}" type="datetimeFigureOut">
              <a:rPr lang="de-LU" smtClean="0"/>
              <a:t>16.05.2017</a:t>
            </a:fld>
            <a:endParaRPr lang="de-L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L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F0D3E-1C11-4BC7-888D-E90D04E946F0}" type="slidenum">
              <a:rPr lang="de-LU" smtClean="0"/>
              <a:t>‹Nr.›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18263176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LU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FABE9-F223-40F4-B29B-AF42B1456244}" type="datetimeFigureOut">
              <a:rPr lang="de-LU" smtClean="0"/>
              <a:t>16.05.2017</a:t>
            </a:fld>
            <a:endParaRPr lang="de-LU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LU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L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67336-ABAD-4032-8A72-A57DA0F2B670}" type="slidenum">
              <a:rPr lang="de-LU" smtClean="0"/>
              <a:t>‹Nr.›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3216366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7738" y="1844824"/>
            <a:ext cx="7440612" cy="1470025"/>
          </a:xfrm>
        </p:spPr>
        <p:txBody>
          <a:bodyPr/>
          <a:lstStyle>
            <a:lvl1pPr algn="l">
              <a:defRPr b="1" i="0" baseline="0">
                <a:solidFill>
                  <a:srgbClr val="0B2A51"/>
                </a:solidFill>
              </a:defRPr>
            </a:lvl1pPr>
          </a:lstStyle>
          <a:p>
            <a:r>
              <a:rPr lang="en-US" dirty="0" err="1" smtClean="0"/>
              <a:t>Titel</a:t>
            </a:r>
            <a:endParaRPr lang="de-LU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28762" y="3678116"/>
            <a:ext cx="7459588" cy="1104528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rgbClr val="0B2A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Namen/Untertitel</a:t>
            </a:r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-1" y="1196752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>
            <a:off x="-2" y="1381170"/>
            <a:ext cx="914400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8" y="476672"/>
            <a:ext cx="1868176" cy="553936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933424" y="1142412"/>
            <a:ext cx="7181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0B2A51"/>
                </a:solidFill>
                <a:latin typeface="Verdana" pitchFamily="34" charset="0"/>
              </a:rPr>
              <a:t>Fakultät Architektur</a:t>
            </a:r>
            <a:r>
              <a:rPr lang="de-DE" sz="1000" dirty="0" smtClean="0">
                <a:solidFill>
                  <a:srgbClr val="0B2A51"/>
                </a:solidFill>
                <a:latin typeface="Verdana" pitchFamily="34" charset="0"/>
              </a:rPr>
              <a:t>, Institut für </a:t>
            </a:r>
            <a:r>
              <a:rPr lang="de-DE" sz="1000" dirty="0" err="1" smtClean="0">
                <a:solidFill>
                  <a:srgbClr val="0B2A51"/>
                </a:solidFill>
                <a:latin typeface="Verdana" pitchFamily="34" charset="0"/>
              </a:rPr>
              <a:t>Bauklimatik</a:t>
            </a:r>
            <a:r>
              <a:rPr lang="de-DE" sz="1000" baseline="0" dirty="0" smtClean="0">
                <a:solidFill>
                  <a:srgbClr val="0B2A51"/>
                </a:solidFill>
                <a:latin typeface="Verdana" pitchFamily="34" charset="0"/>
              </a:rPr>
              <a:t>, Professur für Bauphysik</a:t>
            </a:r>
            <a:endParaRPr lang="de-LU" sz="1000" dirty="0">
              <a:solidFill>
                <a:srgbClr val="0B2A51"/>
              </a:solidFill>
              <a:latin typeface="Verdana" pitchFamily="34" charset="0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933500" y="59873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aseline="0" dirty="0" smtClean="0">
                <a:solidFill>
                  <a:srgbClr val="0B2A51"/>
                </a:solidFill>
                <a:latin typeface="Verdana" pitchFamily="34" charset="0"/>
              </a:rPr>
              <a:t>Dresden, 16.09.2016</a:t>
            </a:r>
            <a:endParaRPr lang="de-LU" baseline="0" dirty="0">
              <a:solidFill>
                <a:srgbClr val="0B2A51"/>
              </a:solidFill>
              <a:latin typeface="Verdana" pitchFamily="34" charset="0"/>
            </a:endParaRP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-2" y="1169513"/>
            <a:ext cx="9144002" cy="0"/>
          </a:xfrm>
          <a:prstGeom prst="line">
            <a:avLst/>
          </a:prstGeom>
          <a:ln w="6350">
            <a:solidFill>
              <a:srgbClr val="0B2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-3" y="1340768"/>
            <a:ext cx="9144002" cy="0"/>
          </a:xfrm>
          <a:prstGeom prst="line">
            <a:avLst/>
          </a:prstGeom>
          <a:ln w="6350">
            <a:solidFill>
              <a:srgbClr val="0B2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51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84784"/>
            <a:ext cx="2057400" cy="4641379"/>
          </a:xfrm>
        </p:spPr>
        <p:txBody>
          <a:bodyPr vert="eaVert"/>
          <a:lstStyle>
            <a:lvl1pPr algn="l">
              <a:defRPr b="0" i="0" baseline="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LU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019800" cy="4641379"/>
          </a:xfrm>
        </p:spPr>
        <p:txBody>
          <a:bodyPr vert="eaVert"/>
          <a:lstStyle>
            <a:lvl1pPr>
              <a:defRPr baseline="0">
                <a:solidFill>
                  <a:srgbClr val="0B2A51"/>
                </a:solidFill>
              </a:defRPr>
            </a:lvl1pPr>
            <a:lvl2pPr>
              <a:defRPr baseline="0">
                <a:solidFill>
                  <a:srgbClr val="0B2A51"/>
                </a:solidFill>
              </a:defRPr>
            </a:lvl2pPr>
            <a:lvl3pPr>
              <a:defRPr baseline="0">
                <a:solidFill>
                  <a:srgbClr val="0B2A51"/>
                </a:solidFill>
              </a:defRPr>
            </a:lvl3pPr>
            <a:lvl4pPr>
              <a:defRPr baseline="0">
                <a:solidFill>
                  <a:srgbClr val="0B2A51"/>
                </a:solidFill>
              </a:defRPr>
            </a:lvl4pPr>
            <a:lvl5pPr>
              <a:defRPr baseline="0">
                <a:solidFill>
                  <a:srgbClr val="0B2A5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LU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0CE7-F732-460C-9D84-B64C0044A4EE}" type="datetime1">
              <a:rPr lang="de-LU" smtClean="0"/>
              <a:t>16.05.2017</a:t>
            </a:fld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74604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0" i="0" baseline="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L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baseline="0">
                <a:solidFill>
                  <a:srgbClr val="0B2A51"/>
                </a:solidFill>
              </a:defRPr>
            </a:lvl1pPr>
            <a:lvl2pPr marL="742950" indent="-285750">
              <a:buFont typeface="Arial" pitchFamily="34" charset="0"/>
              <a:buChar char="•"/>
              <a:defRPr baseline="0">
                <a:solidFill>
                  <a:srgbClr val="0B2A51"/>
                </a:solidFill>
              </a:defRPr>
            </a:lvl2pPr>
            <a:lvl3pPr marL="1143000" indent="-228600">
              <a:buFont typeface="Symbol" pitchFamily="18" charset="2"/>
              <a:buChar char="-"/>
              <a:defRPr baseline="0">
                <a:solidFill>
                  <a:srgbClr val="0B2A51"/>
                </a:solidFill>
              </a:defRPr>
            </a:lvl3pPr>
            <a:lvl4pPr marL="1600200" indent="-228600">
              <a:buFont typeface="Wingdings" pitchFamily="2" charset="2"/>
              <a:buChar char="§"/>
              <a:defRPr baseline="0">
                <a:solidFill>
                  <a:srgbClr val="0B2A51"/>
                </a:solidFill>
              </a:defRPr>
            </a:lvl4pPr>
            <a:lvl5pPr>
              <a:defRPr baseline="0">
                <a:solidFill>
                  <a:srgbClr val="0B2A5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LU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LU" dirty="0" smtClean="0"/>
              <a:t>16.05.2017</a:t>
            </a:r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398099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7737" y="4221088"/>
            <a:ext cx="7440613" cy="2087637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LU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57262" y="2492896"/>
            <a:ext cx="743108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rgbClr val="0B2A5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8691-9CF0-4239-AFBB-757F500FCAC7}" type="datetime1">
              <a:rPr lang="de-LU" smtClean="0"/>
              <a:t>16.05.2017</a:t>
            </a:fld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864537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L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57262" y="1600200"/>
            <a:ext cx="35427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LU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L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DB3F-63DA-45FC-AAA5-139D6BECED04}" type="datetime1">
              <a:rPr lang="de-LU" smtClean="0"/>
              <a:t>16.05.2017</a:t>
            </a:fld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309626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LU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40C6-3BEE-48F7-B8A5-50BCB4A90B4D}" type="datetime1">
              <a:rPr lang="de-LU" smtClean="0"/>
              <a:t>16.05.2017</a:t>
            </a:fld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12581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F575-0F58-4A74-9C43-16F0A989AB4A}" type="datetime1">
              <a:rPr lang="de-LU" smtClean="0"/>
              <a:t>16.05.2017</a:t>
            </a:fld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199722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7738" y="1556792"/>
            <a:ext cx="74406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L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08920"/>
            <a:ext cx="4813300" cy="34172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LU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57263" y="2708920"/>
            <a:ext cx="2462609" cy="34172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5C69-E0B7-41DA-939D-324818FBF946}" type="datetime1">
              <a:rPr lang="de-LU" smtClean="0"/>
              <a:t>16.05.2017</a:t>
            </a:fld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2865223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725144"/>
            <a:ext cx="5486400" cy="6421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LU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84783"/>
            <a:ext cx="5486400" cy="32427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L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7AFD-F922-4B0D-8C8B-610895C04548}" type="datetime1">
              <a:rPr lang="de-LU" smtClean="0"/>
              <a:t>16.05.2017</a:t>
            </a:fld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910054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0" i="0" baseline="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LU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solidFill>
                  <a:srgbClr val="0B2A51"/>
                </a:solidFill>
              </a:defRPr>
            </a:lvl1pPr>
            <a:lvl2pPr>
              <a:defRPr baseline="0">
                <a:solidFill>
                  <a:srgbClr val="0B2A51"/>
                </a:solidFill>
              </a:defRPr>
            </a:lvl2pPr>
            <a:lvl3pPr>
              <a:defRPr baseline="0">
                <a:solidFill>
                  <a:srgbClr val="0B2A51"/>
                </a:solidFill>
              </a:defRPr>
            </a:lvl3pPr>
            <a:lvl4pPr>
              <a:defRPr baseline="0">
                <a:solidFill>
                  <a:srgbClr val="0B2A51"/>
                </a:solidFill>
              </a:defRPr>
            </a:lvl4pPr>
            <a:lvl5pPr>
              <a:defRPr baseline="0">
                <a:solidFill>
                  <a:srgbClr val="0B2A5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LU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221D-8350-4901-9DBD-B3B164459E90}" type="datetime1">
              <a:rPr lang="de-LU" smtClean="0"/>
              <a:t>16.05.2017</a:t>
            </a:fld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91497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57262" y="1988840"/>
            <a:ext cx="74310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LU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57262" y="3501008"/>
            <a:ext cx="7431087" cy="2409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LU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-1" y="908720"/>
            <a:ext cx="91440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86" y="332656"/>
            <a:ext cx="1440000" cy="426977"/>
          </a:xfrm>
          <a:prstGeom prst="rect">
            <a:avLst/>
          </a:prstGeom>
        </p:spPr>
      </p:pic>
      <p:sp>
        <p:nvSpPr>
          <p:cNvPr id="16" name="Textfeld 15"/>
          <p:cNvSpPr txBox="1"/>
          <p:nvPr userDrawn="1"/>
        </p:nvSpPr>
        <p:spPr>
          <a:xfrm>
            <a:off x="2267743" y="6453336"/>
            <a:ext cx="5472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2"/>
                </a:solidFill>
                <a:latin typeface="Verdana" pitchFamily="34" charset="0"/>
              </a:rPr>
              <a:t>Co-Simulation </a:t>
            </a:r>
            <a:r>
              <a:rPr lang="de-DE" sz="1000" dirty="0" err="1" smtClean="0">
                <a:solidFill>
                  <a:schemeClr val="bg2"/>
                </a:solidFill>
                <a:latin typeface="Verdana" pitchFamily="34" charset="0"/>
              </a:rPr>
              <a:t>of</a:t>
            </a:r>
            <a:r>
              <a:rPr lang="de-DE" sz="1000" dirty="0" smtClean="0">
                <a:solidFill>
                  <a:schemeClr val="bg2"/>
                </a:solidFill>
                <a:latin typeface="Verdana" pitchFamily="34" charset="0"/>
              </a:rPr>
              <a:t> </a:t>
            </a:r>
            <a:r>
              <a:rPr lang="de-DE" sz="1000" dirty="0" err="1" smtClean="0">
                <a:solidFill>
                  <a:schemeClr val="bg2"/>
                </a:solidFill>
                <a:latin typeface="Verdana" pitchFamily="34" charset="0"/>
              </a:rPr>
              <a:t>building</a:t>
            </a:r>
            <a:r>
              <a:rPr lang="de-DE" sz="1000" dirty="0" smtClean="0">
                <a:solidFill>
                  <a:schemeClr val="bg2"/>
                </a:solidFill>
                <a:latin typeface="Verdana" pitchFamily="34" charset="0"/>
              </a:rPr>
              <a:t> </a:t>
            </a:r>
            <a:r>
              <a:rPr lang="de-DE" sz="1000" dirty="0" err="1" smtClean="0">
                <a:solidFill>
                  <a:schemeClr val="bg2"/>
                </a:solidFill>
                <a:latin typeface="Verdana" pitchFamily="34" charset="0"/>
              </a:rPr>
              <a:t>energy</a:t>
            </a:r>
            <a:r>
              <a:rPr lang="de-DE" sz="1000" dirty="0" smtClean="0">
                <a:solidFill>
                  <a:schemeClr val="bg2"/>
                </a:solidFill>
                <a:latin typeface="Verdana" pitchFamily="34" charset="0"/>
              </a:rPr>
              <a:t> </a:t>
            </a:r>
            <a:r>
              <a:rPr lang="de-DE" sz="1000" dirty="0" err="1" smtClean="0">
                <a:solidFill>
                  <a:schemeClr val="bg2"/>
                </a:solidFill>
                <a:latin typeface="Verdana" pitchFamily="34" charset="0"/>
              </a:rPr>
              <a:t>simulation</a:t>
            </a:r>
            <a:r>
              <a:rPr lang="de-DE" sz="1000" dirty="0" smtClean="0">
                <a:solidFill>
                  <a:schemeClr val="bg2"/>
                </a:solidFill>
                <a:latin typeface="Verdana" pitchFamily="34" charset="0"/>
              </a:rPr>
              <a:t> </a:t>
            </a:r>
            <a:r>
              <a:rPr lang="de-DE" sz="1000" dirty="0" err="1" smtClean="0">
                <a:solidFill>
                  <a:schemeClr val="bg2"/>
                </a:solidFill>
                <a:latin typeface="Verdana" pitchFamily="34" charset="0"/>
              </a:rPr>
              <a:t>tool</a:t>
            </a:r>
            <a:r>
              <a:rPr lang="de-DE" sz="1000" dirty="0" smtClean="0">
                <a:solidFill>
                  <a:schemeClr val="bg2"/>
                </a:solidFill>
                <a:latin typeface="Verdana" pitchFamily="34" charset="0"/>
              </a:rPr>
              <a:t> NANDRAD</a:t>
            </a:r>
            <a:endParaRPr lang="de-LU" sz="1000" baseline="0" dirty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876256" y="6453335"/>
            <a:ext cx="1728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baseline="0" dirty="0" smtClean="0">
                <a:solidFill>
                  <a:schemeClr val="bg2"/>
                </a:solidFill>
                <a:latin typeface="Verdana" pitchFamily="34" charset="0"/>
              </a:rPr>
              <a:t>Slide </a:t>
            </a:r>
            <a:fld id="{0D60D332-568B-4C8E-9819-468A4AE58701}" type="slidenum">
              <a:rPr lang="de-DE" sz="1000" baseline="0" smtClean="0">
                <a:solidFill>
                  <a:schemeClr val="bg2"/>
                </a:solidFill>
                <a:latin typeface="Verdana" pitchFamily="34" charset="0"/>
              </a:rPr>
              <a:pPr algn="r"/>
              <a:t>‹Nr.›</a:t>
            </a:fld>
            <a:endParaRPr lang="de-LU" sz="1000" baseline="0" dirty="0">
              <a:solidFill>
                <a:schemeClr val="bg2"/>
              </a:solidFill>
              <a:latin typeface="Verdana" pitchFamily="34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-2" y="1052736"/>
            <a:ext cx="9144001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1600" y="6393883"/>
            <a:ext cx="1026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aseline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de-LU" dirty="0" smtClean="0"/>
              <a:t>05/09/2016</a:t>
            </a:r>
          </a:p>
        </p:txBody>
      </p:sp>
    </p:spTree>
    <p:extLst>
      <p:ext uri="{BB962C8B-B14F-4D97-AF65-F5344CB8AC3E}">
        <p14:creationId xmlns:p14="http://schemas.microsoft.com/office/powerpoint/2010/main" val="397517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400" b="0" i="0" kern="1200" baseline="0">
          <a:solidFill>
            <a:schemeClr val="bg2"/>
          </a:solidFill>
          <a:latin typeface="Verdana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 baseline="0">
          <a:solidFill>
            <a:srgbClr val="0B2A5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28688" y="1844824"/>
            <a:ext cx="7345362" cy="1470025"/>
          </a:xfrm>
        </p:spPr>
        <p:txBody>
          <a:bodyPr>
            <a:normAutofit/>
          </a:bodyPr>
          <a:lstStyle/>
          <a:p>
            <a:r>
              <a:rPr lang="de-LU" dirty="0" smtClean="0"/>
              <a:t>Co-Simulation </a:t>
            </a:r>
            <a:r>
              <a:rPr lang="de-LU" dirty="0" err="1" smtClean="0"/>
              <a:t>between</a:t>
            </a:r>
            <a:r>
              <a:rPr lang="de-LU" dirty="0" smtClean="0"/>
              <a:t> </a:t>
            </a:r>
            <a:r>
              <a:rPr lang="de-LU" dirty="0" err="1" smtClean="0"/>
              <a:t>detailed</a:t>
            </a:r>
            <a:r>
              <a:rPr lang="de-LU" dirty="0" smtClean="0"/>
              <a:t> </a:t>
            </a:r>
            <a:r>
              <a:rPr lang="de-LU" dirty="0" err="1" smtClean="0"/>
              <a:t>building</a:t>
            </a:r>
            <a:r>
              <a:rPr lang="de-LU" dirty="0" smtClean="0"/>
              <a:t> </a:t>
            </a:r>
            <a:r>
              <a:rPr lang="de-LU" dirty="0" err="1" smtClean="0"/>
              <a:t>energy</a:t>
            </a:r>
            <a:r>
              <a:rPr lang="de-LU" dirty="0" smtClean="0"/>
              <a:t> </a:t>
            </a:r>
            <a:r>
              <a:rPr lang="de-LU" dirty="0" err="1" smtClean="0"/>
              <a:t>performance</a:t>
            </a:r>
            <a:r>
              <a:rPr lang="de-LU" dirty="0" smtClean="0"/>
              <a:t> </a:t>
            </a:r>
            <a:r>
              <a:rPr lang="de-LU" dirty="0" err="1" smtClean="0"/>
              <a:t>simulation</a:t>
            </a:r>
            <a:r>
              <a:rPr lang="de-LU" dirty="0" smtClean="0"/>
              <a:t> </a:t>
            </a:r>
            <a:r>
              <a:rPr lang="de-LU" dirty="0" err="1" smtClean="0"/>
              <a:t>and</a:t>
            </a:r>
            <a:r>
              <a:rPr lang="de-LU" dirty="0" smtClean="0"/>
              <a:t> </a:t>
            </a:r>
            <a:r>
              <a:rPr lang="de-LU" dirty="0" err="1" smtClean="0"/>
              <a:t>Modelica</a:t>
            </a:r>
            <a:r>
              <a:rPr lang="de-LU" dirty="0" smtClean="0"/>
              <a:t> HVAC </a:t>
            </a:r>
            <a:r>
              <a:rPr lang="de-LU" dirty="0" err="1" smtClean="0"/>
              <a:t>component</a:t>
            </a:r>
            <a:r>
              <a:rPr lang="de-LU" dirty="0" smtClean="0"/>
              <a:t> </a:t>
            </a:r>
            <a:r>
              <a:rPr lang="de-LU" dirty="0" err="1" smtClean="0"/>
              <a:t>models</a:t>
            </a:r>
            <a:endParaRPr lang="de-LU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38287" y="3573016"/>
            <a:ext cx="7345362" cy="1080120"/>
          </a:xfrm>
        </p:spPr>
        <p:txBody>
          <a:bodyPr>
            <a:normAutofit fontScale="70000" lnSpcReduction="20000"/>
          </a:bodyPr>
          <a:lstStyle/>
          <a:p>
            <a:r>
              <a:rPr lang="de-LU" sz="4000" dirty="0" smtClean="0"/>
              <a:t>Andreas Nicolai </a:t>
            </a:r>
            <a:r>
              <a:rPr lang="de-LU" sz="4000" dirty="0" err="1" smtClean="0"/>
              <a:t>and</a:t>
            </a:r>
            <a:r>
              <a:rPr lang="de-LU" sz="4000" dirty="0" smtClean="0"/>
              <a:t> Anne </a:t>
            </a:r>
            <a:r>
              <a:rPr lang="de-LU" sz="4000" dirty="0" err="1" smtClean="0"/>
              <a:t>Paepcke</a:t>
            </a:r>
            <a:endParaRPr lang="de-LU" sz="4000" dirty="0" smtClean="0"/>
          </a:p>
          <a:p>
            <a:r>
              <a:rPr lang="de-LU" sz="3300" i="1" dirty="0" smtClean="0"/>
              <a:t/>
            </a:r>
            <a:br>
              <a:rPr lang="de-LU" sz="3300" i="1" dirty="0" smtClean="0"/>
            </a:br>
            <a:r>
              <a:rPr lang="de-LU" sz="3300" i="1" dirty="0" smtClean="0"/>
              <a:t>andreas.nicolai@tu-dresden.de</a:t>
            </a:r>
            <a:endParaRPr lang="de-LU" sz="3300" i="1" dirty="0"/>
          </a:p>
        </p:txBody>
      </p:sp>
    </p:spTree>
    <p:extLst>
      <p:ext uri="{BB962C8B-B14F-4D97-AF65-F5344CB8AC3E}">
        <p14:creationId xmlns:p14="http://schemas.microsoft.com/office/powerpoint/2010/main" val="15847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5" y="1328498"/>
            <a:ext cx="3816424" cy="3972710"/>
          </a:xfrm>
          <a:prstGeom prst="rect">
            <a:avLst/>
          </a:prstGeom>
        </p:spPr>
      </p:pic>
      <p:sp>
        <p:nvSpPr>
          <p:cNvPr id="12" name="Titel 4"/>
          <p:cNvSpPr>
            <a:spLocks noGrp="1"/>
          </p:cNvSpPr>
          <p:nvPr>
            <p:ph type="title"/>
          </p:nvPr>
        </p:nvSpPr>
        <p:spPr>
          <a:xfrm>
            <a:off x="1691680" y="5661248"/>
            <a:ext cx="8530332" cy="504056"/>
          </a:xfrm>
        </p:spPr>
        <p:txBody>
          <a:bodyPr>
            <a:noAutofit/>
          </a:bodyPr>
          <a:lstStyle/>
          <a:p>
            <a:r>
              <a:rPr lang="de-DE" sz="2000" dirty="0" smtClean="0"/>
              <a:t>FMI Interface </a:t>
            </a:r>
            <a:r>
              <a:rPr lang="de-DE" sz="2000" dirty="0" err="1" smtClean="0"/>
              <a:t>to</a:t>
            </a:r>
            <a:r>
              <a:rPr lang="de-DE" sz="2000" dirty="0" smtClean="0"/>
              <a:t> NANDRAD Building Model FMU</a:t>
            </a:r>
            <a:endParaRPr lang="de-LU" sz="2000" b="1" dirty="0"/>
          </a:p>
        </p:txBody>
      </p:sp>
    </p:spTree>
    <p:extLst>
      <p:ext uri="{BB962C8B-B14F-4D97-AF65-F5344CB8AC3E}">
        <p14:creationId xmlns:p14="http://schemas.microsoft.com/office/powerpoint/2010/main" val="12180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788024" y="1412776"/>
            <a:ext cx="3670176" cy="46832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1D4B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9pPr>
          </a:lstStyle>
          <a:p>
            <a:r>
              <a:rPr lang="de-DE" sz="1600" b="1" kern="0" dirty="0" smtClean="0"/>
              <a:t>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kern="0" dirty="0" err="1" smtClean="0"/>
              <a:t>Climate</a:t>
            </a:r>
            <a:r>
              <a:rPr lang="de-DE" sz="1600" b="0" kern="0" dirty="0" smtClean="0"/>
              <a:t> </a:t>
            </a:r>
            <a:r>
              <a:rPr lang="de-DE" sz="1600" b="0" kern="0" dirty="0" err="1" smtClean="0"/>
              <a:t>data</a:t>
            </a:r>
            <a:endParaRPr lang="de-DE" sz="1600" b="0" kern="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5" y="1328498"/>
            <a:ext cx="3816424" cy="397271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2770757" y="1628800"/>
            <a:ext cx="1801243" cy="158417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Microsoft Sans Serif" pitchFamily="-110" charset="0"/>
            </a:endParaRPr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691680" y="5661248"/>
            <a:ext cx="8530332" cy="504056"/>
          </a:xfrm>
        </p:spPr>
        <p:txBody>
          <a:bodyPr>
            <a:noAutofit/>
          </a:bodyPr>
          <a:lstStyle/>
          <a:p>
            <a:r>
              <a:rPr lang="de-DE" sz="2000" dirty="0" smtClean="0"/>
              <a:t>FMI Interface </a:t>
            </a:r>
            <a:r>
              <a:rPr lang="de-DE" sz="2000" dirty="0" err="1" smtClean="0"/>
              <a:t>to</a:t>
            </a:r>
            <a:r>
              <a:rPr lang="de-DE" sz="2000" dirty="0" smtClean="0"/>
              <a:t> NANDRAD Building Model FMU</a:t>
            </a:r>
            <a:endParaRPr lang="de-LU" sz="2000" b="1" dirty="0"/>
          </a:p>
        </p:txBody>
      </p:sp>
    </p:spTree>
    <p:extLst>
      <p:ext uri="{BB962C8B-B14F-4D97-AF65-F5344CB8AC3E}">
        <p14:creationId xmlns:p14="http://schemas.microsoft.com/office/powerpoint/2010/main" val="33885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4788024" y="1410072"/>
            <a:ext cx="3670176" cy="46832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1D4B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9pPr>
          </a:lstStyle>
          <a:p>
            <a:r>
              <a:rPr lang="de-DE" sz="1600" b="1" kern="0" dirty="0" smtClean="0"/>
              <a:t>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kern="0" dirty="0" err="1" smtClean="0"/>
              <a:t>Climate</a:t>
            </a:r>
            <a:r>
              <a:rPr lang="de-DE" sz="1600" b="0" kern="0" dirty="0" smtClean="0"/>
              <a:t> </a:t>
            </a:r>
            <a:r>
              <a:rPr lang="de-DE" sz="1600" b="0" kern="0" dirty="0" err="1" smtClean="0"/>
              <a:t>data</a:t>
            </a:r>
            <a:endParaRPr lang="de-DE" sz="1600" b="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kern="0" dirty="0" smtClean="0"/>
              <a:t>Zone </a:t>
            </a:r>
            <a:r>
              <a:rPr lang="de-DE" sz="1600" b="0" kern="0" dirty="0" err="1" smtClean="0"/>
              <a:t>air</a:t>
            </a:r>
            <a:r>
              <a:rPr lang="de-DE" sz="1600" b="0" kern="0" dirty="0" smtClean="0"/>
              <a:t>/ </a:t>
            </a:r>
            <a:r>
              <a:rPr lang="de-DE" sz="1600" b="0" kern="0" dirty="0" err="1" smtClean="0"/>
              <a:t>radiant</a:t>
            </a:r>
            <a:r>
              <a:rPr lang="de-DE" sz="1600" b="0" kern="0" dirty="0" smtClean="0"/>
              <a:t> </a:t>
            </a:r>
            <a:r>
              <a:rPr lang="de-DE" sz="1600" b="0" kern="0" dirty="0" err="1" smtClean="0"/>
              <a:t>temperatures</a:t>
            </a:r>
            <a:endParaRPr lang="de-DE" sz="1600" b="0" kern="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5" y="1328498"/>
            <a:ext cx="3816424" cy="397271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2770757" y="3212976"/>
            <a:ext cx="1801243" cy="64807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Microsoft Sans Serif" pitchFamily="-110" charset="0"/>
            </a:endParaRPr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1691680" y="5661248"/>
            <a:ext cx="8530332" cy="504056"/>
          </a:xfrm>
        </p:spPr>
        <p:txBody>
          <a:bodyPr>
            <a:noAutofit/>
          </a:bodyPr>
          <a:lstStyle/>
          <a:p>
            <a:r>
              <a:rPr lang="de-DE" sz="2000" dirty="0" smtClean="0"/>
              <a:t>FMI Interface </a:t>
            </a:r>
            <a:r>
              <a:rPr lang="de-DE" sz="2000" dirty="0" err="1" smtClean="0"/>
              <a:t>to</a:t>
            </a:r>
            <a:r>
              <a:rPr lang="de-DE" sz="2000" dirty="0" smtClean="0"/>
              <a:t> NANDRAD Building Model FMU</a:t>
            </a:r>
            <a:endParaRPr lang="de-LU" sz="2000" b="1" dirty="0"/>
          </a:p>
        </p:txBody>
      </p:sp>
    </p:spTree>
    <p:extLst>
      <p:ext uri="{BB962C8B-B14F-4D97-AF65-F5344CB8AC3E}">
        <p14:creationId xmlns:p14="http://schemas.microsoft.com/office/powerpoint/2010/main" val="21001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4788024" y="1412776"/>
            <a:ext cx="3670176" cy="46832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1D4B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9pPr>
          </a:lstStyle>
          <a:p>
            <a:r>
              <a:rPr lang="de-DE" sz="1600" b="1" kern="0" dirty="0" smtClean="0"/>
              <a:t>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kern="0" dirty="0" err="1" smtClean="0"/>
              <a:t>Climate</a:t>
            </a:r>
            <a:r>
              <a:rPr lang="de-DE" sz="1600" b="0" kern="0" dirty="0" smtClean="0"/>
              <a:t> </a:t>
            </a:r>
            <a:r>
              <a:rPr lang="de-DE" sz="1600" b="0" kern="0" dirty="0" err="1" smtClean="0"/>
              <a:t>data</a:t>
            </a:r>
            <a:endParaRPr lang="de-DE" sz="1600" b="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kern="0" dirty="0" smtClean="0"/>
              <a:t>Zone </a:t>
            </a:r>
            <a:r>
              <a:rPr lang="de-DE" sz="1600" b="0" kern="0" dirty="0" err="1" smtClean="0"/>
              <a:t>air</a:t>
            </a:r>
            <a:r>
              <a:rPr lang="de-DE" sz="1600" b="0" kern="0" dirty="0" smtClean="0"/>
              <a:t>/ </a:t>
            </a:r>
            <a:r>
              <a:rPr lang="de-DE" sz="1600" b="0" kern="0" dirty="0" err="1" smtClean="0"/>
              <a:t>radiant</a:t>
            </a:r>
            <a:r>
              <a:rPr lang="de-DE" sz="1600" b="0" kern="0" dirty="0" smtClean="0"/>
              <a:t> </a:t>
            </a:r>
            <a:r>
              <a:rPr lang="de-DE" sz="1600" b="0" kern="0" dirty="0" err="1" smtClean="0"/>
              <a:t>temperatures</a:t>
            </a:r>
            <a:endParaRPr lang="de-DE" sz="1600" b="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kern="0" dirty="0" err="1" smtClean="0"/>
              <a:t>Setpoint</a:t>
            </a:r>
            <a:r>
              <a:rPr lang="de-DE" sz="1600" b="0" kern="0" dirty="0" smtClean="0"/>
              <a:t> </a:t>
            </a:r>
            <a:r>
              <a:rPr lang="de-DE" sz="1600" b="0" kern="0" dirty="0" err="1" smtClean="0"/>
              <a:t>temperatures</a:t>
            </a:r>
            <a:r>
              <a:rPr lang="de-DE" sz="1600" b="0" kern="0" dirty="0" smtClean="0"/>
              <a:t> (</a:t>
            </a:r>
            <a:r>
              <a:rPr lang="de-DE" sz="1600" b="0" kern="0" dirty="0" err="1" smtClean="0"/>
              <a:t>schedules</a:t>
            </a:r>
            <a:r>
              <a:rPr lang="de-DE" sz="1600" b="0" kern="0" dirty="0" smtClean="0"/>
              <a:t>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5" y="1328498"/>
            <a:ext cx="3816424" cy="397271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2770757" y="3861047"/>
            <a:ext cx="1801243" cy="550209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Microsoft Sans Serif" pitchFamily="-110" charset="0"/>
            </a:endParaRPr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1691680" y="5661248"/>
            <a:ext cx="8530332" cy="504056"/>
          </a:xfrm>
        </p:spPr>
        <p:txBody>
          <a:bodyPr>
            <a:noAutofit/>
          </a:bodyPr>
          <a:lstStyle/>
          <a:p>
            <a:r>
              <a:rPr lang="de-DE" sz="2000" dirty="0" smtClean="0"/>
              <a:t>FMI Interface </a:t>
            </a:r>
            <a:r>
              <a:rPr lang="de-DE" sz="2000" dirty="0" err="1" smtClean="0"/>
              <a:t>to</a:t>
            </a:r>
            <a:r>
              <a:rPr lang="de-DE" sz="2000" dirty="0" smtClean="0"/>
              <a:t> NANDRAD Building Model FMU</a:t>
            </a:r>
            <a:endParaRPr lang="de-LU" sz="2000" b="1" dirty="0"/>
          </a:p>
        </p:txBody>
      </p:sp>
    </p:spTree>
    <p:extLst>
      <p:ext uri="{BB962C8B-B14F-4D97-AF65-F5344CB8AC3E}">
        <p14:creationId xmlns:p14="http://schemas.microsoft.com/office/powerpoint/2010/main" val="31792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4788024" y="1412776"/>
            <a:ext cx="3670176" cy="46832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1D4B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9pPr>
          </a:lstStyle>
          <a:p>
            <a:r>
              <a:rPr lang="de-DE" sz="1600" b="1" kern="0" dirty="0" smtClean="0"/>
              <a:t>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kern="0" dirty="0" err="1" smtClean="0"/>
              <a:t>Climate</a:t>
            </a:r>
            <a:r>
              <a:rPr lang="de-DE" sz="1600" b="0" kern="0" dirty="0" smtClean="0"/>
              <a:t> </a:t>
            </a:r>
            <a:r>
              <a:rPr lang="de-DE" sz="1600" b="0" kern="0" dirty="0" err="1" smtClean="0"/>
              <a:t>data</a:t>
            </a:r>
            <a:endParaRPr lang="de-DE" sz="1600" b="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kern="0" dirty="0" smtClean="0"/>
              <a:t>Zone </a:t>
            </a:r>
            <a:r>
              <a:rPr lang="de-DE" sz="1600" b="0" kern="0" dirty="0" err="1" smtClean="0"/>
              <a:t>air</a:t>
            </a:r>
            <a:r>
              <a:rPr lang="de-DE" sz="1600" b="0" kern="0" dirty="0" smtClean="0"/>
              <a:t>/ </a:t>
            </a:r>
            <a:r>
              <a:rPr lang="de-DE" sz="1600" b="0" kern="0" dirty="0" err="1" smtClean="0"/>
              <a:t>radiant</a:t>
            </a:r>
            <a:r>
              <a:rPr lang="de-DE" sz="1600" b="0" kern="0" dirty="0" smtClean="0"/>
              <a:t> </a:t>
            </a:r>
            <a:r>
              <a:rPr lang="de-DE" sz="1600" b="0" kern="0" dirty="0" err="1" smtClean="0"/>
              <a:t>temperatures</a:t>
            </a:r>
            <a:endParaRPr lang="de-DE" sz="1600" b="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kern="0" dirty="0" err="1" smtClean="0"/>
              <a:t>Setpoint</a:t>
            </a:r>
            <a:r>
              <a:rPr lang="de-DE" sz="1600" b="0" kern="0" dirty="0" smtClean="0"/>
              <a:t> </a:t>
            </a:r>
            <a:r>
              <a:rPr lang="de-DE" sz="1600" b="0" kern="0" dirty="0" err="1" smtClean="0"/>
              <a:t>temperatures</a:t>
            </a:r>
            <a:endParaRPr lang="de-DE" sz="1600" b="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kern="0" dirty="0" err="1" smtClean="0"/>
              <a:t>Electric</a:t>
            </a:r>
            <a:r>
              <a:rPr lang="de-DE" sz="1600" b="0" kern="0" dirty="0" smtClean="0"/>
              <a:t> </a:t>
            </a:r>
            <a:r>
              <a:rPr lang="de-DE" sz="1600" b="0" kern="0" dirty="0" err="1" smtClean="0"/>
              <a:t>loads</a:t>
            </a:r>
            <a:endParaRPr lang="de-DE" sz="16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kern="0" dirty="0" smtClean="0"/>
              <a:t>Warm </a:t>
            </a:r>
            <a:r>
              <a:rPr lang="de-DE" sz="1600" b="0" kern="0" dirty="0" err="1" smtClean="0"/>
              <a:t>water</a:t>
            </a:r>
            <a:r>
              <a:rPr lang="de-DE" sz="1600" b="0" kern="0" dirty="0" smtClean="0"/>
              <a:t> </a:t>
            </a:r>
            <a:r>
              <a:rPr lang="de-DE" sz="1600" b="0" kern="0" dirty="0" err="1" smtClean="0"/>
              <a:t>consumption</a:t>
            </a:r>
            <a:endParaRPr lang="de-DE" sz="1600" b="0" kern="0" dirty="0" smtClean="0"/>
          </a:p>
          <a:p>
            <a:endParaRPr lang="de-DE" sz="1600" b="0" kern="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5" y="1328498"/>
            <a:ext cx="3816424" cy="397271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2842638" y="4725144"/>
            <a:ext cx="1801243" cy="33418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Microsoft Sans Serif" pitchFamily="-110" charset="0"/>
            </a:endParaRPr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1691680" y="5661248"/>
            <a:ext cx="8530332" cy="504056"/>
          </a:xfrm>
        </p:spPr>
        <p:txBody>
          <a:bodyPr>
            <a:noAutofit/>
          </a:bodyPr>
          <a:lstStyle/>
          <a:p>
            <a:r>
              <a:rPr lang="de-DE" sz="2000" dirty="0" smtClean="0"/>
              <a:t>FMI Interface </a:t>
            </a:r>
            <a:r>
              <a:rPr lang="de-DE" sz="2000" dirty="0" err="1" smtClean="0"/>
              <a:t>to</a:t>
            </a:r>
            <a:r>
              <a:rPr lang="de-DE" sz="2000" dirty="0" smtClean="0"/>
              <a:t> NANDRAD Building Model FMU</a:t>
            </a:r>
            <a:endParaRPr lang="de-LU" sz="2000" b="1" dirty="0"/>
          </a:p>
        </p:txBody>
      </p:sp>
    </p:spTree>
    <p:extLst>
      <p:ext uri="{BB962C8B-B14F-4D97-AF65-F5344CB8AC3E}">
        <p14:creationId xmlns:p14="http://schemas.microsoft.com/office/powerpoint/2010/main" val="37476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4788024" y="1412776"/>
            <a:ext cx="3670176" cy="46832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1D4B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9pPr>
          </a:lstStyle>
          <a:p>
            <a:r>
              <a:rPr lang="de-DE" sz="1600" b="1" kern="0" dirty="0" smtClean="0"/>
              <a:t>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kern="0" dirty="0" err="1" smtClean="0"/>
              <a:t>Climate</a:t>
            </a:r>
            <a:r>
              <a:rPr lang="de-DE" sz="1600" b="0" kern="0" dirty="0" smtClean="0"/>
              <a:t> </a:t>
            </a:r>
            <a:r>
              <a:rPr lang="de-DE" sz="1600" b="0" kern="0" dirty="0" err="1" smtClean="0"/>
              <a:t>data</a:t>
            </a:r>
            <a:endParaRPr lang="de-DE" sz="1600" b="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kern="0" dirty="0" smtClean="0"/>
              <a:t>Zone </a:t>
            </a:r>
            <a:r>
              <a:rPr lang="de-DE" sz="1600" b="0" kern="0" dirty="0" err="1" smtClean="0"/>
              <a:t>air</a:t>
            </a:r>
            <a:r>
              <a:rPr lang="de-DE" sz="1600" b="0" kern="0" dirty="0" smtClean="0"/>
              <a:t>/ </a:t>
            </a:r>
            <a:r>
              <a:rPr lang="de-DE" sz="1600" b="0" kern="0" dirty="0" err="1" smtClean="0"/>
              <a:t>radiant</a:t>
            </a:r>
            <a:r>
              <a:rPr lang="de-DE" sz="1600" b="0" kern="0" dirty="0" smtClean="0"/>
              <a:t> </a:t>
            </a:r>
            <a:r>
              <a:rPr lang="de-DE" sz="1600" b="0" kern="0" dirty="0" err="1" smtClean="0"/>
              <a:t>temperatures</a:t>
            </a:r>
            <a:endParaRPr lang="de-DE" sz="1600" b="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kern="0" dirty="0" err="1" smtClean="0"/>
              <a:t>Setpoint</a:t>
            </a:r>
            <a:r>
              <a:rPr lang="de-DE" sz="1600" b="0" kern="0" dirty="0" smtClean="0"/>
              <a:t> </a:t>
            </a:r>
            <a:r>
              <a:rPr lang="de-DE" sz="1600" b="0" kern="0" dirty="0" err="1" smtClean="0"/>
              <a:t>temperatures</a:t>
            </a:r>
            <a:endParaRPr lang="de-DE" sz="1600" b="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kern="0" dirty="0" err="1" smtClean="0"/>
              <a:t>Electric</a:t>
            </a:r>
            <a:r>
              <a:rPr lang="de-DE" sz="1600" b="0" kern="0" dirty="0" smtClean="0"/>
              <a:t> </a:t>
            </a:r>
            <a:r>
              <a:rPr lang="de-DE" sz="1600" b="0" kern="0" dirty="0" err="1" smtClean="0"/>
              <a:t>loads</a:t>
            </a:r>
            <a:endParaRPr lang="de-DE" sz="1600" b="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0" kern="0" dirty="0"/>
          </a:p>
          <a:p>
            <a:r>
              <a:rPr lang="de-DE" sz="1600" b="1" kern="0" dirty="0" smtClean="0"/>
              <a:t>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kern="0" dirty="0" err="1" smtClean="0"/>
              <a:t>Convective</a:t>
            </a:r>
            <a:r>
              <a:rPr lang="de-DE" sz="1600" b="0" kern="0" dirty="0" smtClean="0"/>
              <a:t> </a:t>
            </a:r>
            <a:r>
              <a:rPr lang="de-DE" sz="1600" b="0" kern="0" dirty="0" err="1" smtClean="0"/>
              <a:t>and</a:t>
            </a:r>
            <a:r>
              <a:rPr lang="de-DE" sz="1600" b="0" kern="0" dirty="0" smtClean="0"/>
              <a:t> </a:t>
            </a:r>
            <a:r>
              <a:rPr lang="de-DE" sz="1600" b="0" kern="0" dirty="0" err="1" smtClean="0"/>
              <a:t>radiant</a:t>
            </a:r>
            <a:r>
              <a:rPr lang="de-DE" sz="1600" b="0" kern="0" dirty="0" smtClean="0"/>
              <a:t> thermal </a:t>
            </a:r>
            <a:r>
              <a:rPr lang="de-DE" sz="1600" b="0" kern="0" dirty="0" err="1" smtClean="0"/>
              <a:t>loads</a:t>
            </a:r>
            <a:endParaRPr lang="de-DE" sz="1600" b="0" kern="0" dirty="0" smtClean="0"/>
          </a:p>
          <a:p>
            <a:endParaRPr lang="de-DE" sz="1600" b="0" kern="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5" y="1328498"/>
            <a:ext cx="3816424" cy="397271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899592" y="1556792"/>
            <a:ext cx="1513211" cy="72008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Microsoft Sans Serif" pitchFamily="-110" charset="0"/>
            </a:endParaRPr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1691680" y="5661248"/>
            <a:ext cx="8530332" cy="504056"/>
          </a:xfrm>
        </p:spPr>
        <p:txBody>
          <a:bodyPr>
            <a:noAutofit/>
          </a:bodyPr>
          <a:lstStyle/>
          <a:p>
            <a:r>
              <a:rPr lang="de-DE" sz="2000" dirty="0" smtClean="0"/>
              <a:t>FMI Interface </a:t>
            </a:r>
            <a:r>
              <a:rPr lang="de-DE" sz="2000" dirty="0" err="1" smtClean="0"/>
              <a:t>to</a:t>
            </a:r>
            <a:r>
              <a:rPr lang="de-DE" sz="2000" dirty="0" smtClean="0"/>
              <a:t> NANDRAD Building Model FMU</a:t>
            </a:r>
            <a:endParaRPr lang="de-LU" sz="2000" b="1" dirty="0"/>
          </a:p>
        </p:txBody>
      </p:sp>
    </p:spTree>
    <p:extLst>
      <p:ext uri="{BB962C8B-B14F-4D97-AF65-F5344CB8AC3E}">
        <p14:creationId xmlns:p14="http://schemas.microsoft.com/office/powerpoint/2010/main" val="1472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4788024" y="1412776"/>
            <a:ext cx="3670176" cy="46832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1D4B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01D4B"/>
                </a:solidFill>
                <a:latin typeface="+mn-lt"/>
                <a:ea typeface="ＭＳ Ｐゴシック" pitchFamily="-110" charset="-128"/>
              </a:defRPr>
            </a:lvl9pPr>
          </a:lstStyle>
          <a:p>
            <a:r>
              <a:rPr lang="de-DE" sz="1600" b="1" kern="0" dirty="0" smtClean="0"/>
              <a:t>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kern="0" dirty="0" err="1" smtClean="0"/>
              <a:t>Climate</a:t>
            </a:r>
            <a:r>
              <a:rPr lang="de-DE" sz="1600" b="0" kern="0" dirty="0" smtClean="0"/>
              <a:t> </a:t>
            </a:r>
            <a:r>
              <a:rPr lang="de-DE" sz="1600" b="0" kern="0" dirty="0" err="1" smtClean="0"/>
              <a:t>data</a:t>
            </a:r>
            <a:endParaRPr lang="de-DE" sz="1600" b="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kern="0" dirty="0" smtClean="0"/>
              <a:t>Zone </a:t>
            </a:r>
            <a:r>
              <a:rPr lang="de-DE" sz="1600" b="0" kern="0" dirty="0" err="1" smtClean="0"/>
              <a:t>air</a:t>
            </a:r>
            <a:r>
              <a:rPr lang="de-DE" sz="1600" b="0" kern="0" dirty="0" smtClean="0"/>
              <a:t>/ </a:t>
            </a:r>
            <a:r>
              <a:rPr lang="de-DE" sz="1600" b="0" kern="0" dirty="0" err="1" smtClean="0"/>
              <a:t>radiant</a:t>
            </a:r>
            <a:r>
              <a:rPr lang="de-DE" sz="1600" b="0" kern="0" dirty="0" smtClean="0"/>
              <a:t> </a:t>
            </a:r>
            <a:r>
              <a:rPr lang="de-DE" sz="1600" b="0" kern="0" dirty="0" err="1" smtClean="0"/>
              <a:t>temperatures</a:t>
            </a:r>
            <a:endParaRPr lang="de-DE" sz="1600" b="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kern="0" dirty="0" err="1" smtClean="0"/>
              <a:t>Setpoint</a:t>
            </a:r>
            <a:r>
              <a:rPr lang="de-DE" sz="1600" b="0" kern="0" dirty="0" smtClean="0"/>
              <a:t> </a:t>
            </a:r>
            <a:r>
              <a:rPr lang="de-DE" sz="1600" b="0" kern="0" dirty="0" err="1" smtClean="0"/>
              <a:t>temperatures</a:t>
            </a:r>
            <a:endParaRPr lang="de-DE" sz="1600" b="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kern="0" dirty="0" err="1" smtClean="0"/>
              <a:t>Electric</a:t>
            </a:r>
            <a:r>
              <a:rPr lang="de-DE" sz="1600" b="0" kern="0" dirty="0" smtClean="0"/>
              <a:t> </a:t>
            </a:r>
            <a:r>
              <a:rPr lang="de-DE" sz="1600" b="0" kern="0" dirty="0" err="1" smtClean="0"/>
              <a:t>loads</a:t>
            </a:r>
            <a:endParaRPr lang="de-DE" sz="1600" b="0" kern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0" kern="0" dirty="0"/>
          </a:p>
          <a:p>
            <a:r>
              <a:rPr lang="de-DE" sz="1600" b="1" kern="0" dirty="0" smtClean="0"/>
              <a:t>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kern="0" dirty="0" err="1" smtClean="0"/>
              <a:t>Convective</a:t>
            </a:r>
            <a:r>
              <a:rPr lang="de-DE" sz="1600" b="0" kern="0" dirty="0" smtClean="0"/>
              <a:t> </a:t>
            </a:r>
            <a:r>
              <a:rPr lang="de-DE" sz="1600" b="0" kern="0" dirty="0" err="1" smtClean="0"/>
              <a:t>and</a:t>
            </a:r>
            <a:r>
              <a:rPr lang="de-DE" sz="1600" b="0" kern="0" dirty="0" smtClean="0"/>
              <a:t> </a:t>
            </a:r>
            <a:r>
              <a:rPr lang="de-DE" sz="1600" b="0" kern="0" dirty="0" err="1" smtClean="0"/>
              <a:t>radiant</a:t>
            </a:r>
            <a:r>
              <a:rPr lang="de-DE" sz="1600" b="0" kern="0" dirty="0" smtClean="0"/>
              <a:t> thermal </a:t>
            </a:r>
            <a:r>
              <a:rPr lang="de-DE" sz="1600" b="0" kern="0" dirty="0" err="1" smtClean="0"/>
              <a:t>loads</a:t>
            </a:r>
            <a:endParaRPr lang="de-DE" sz="1600" b="0" kern="0" dirty="0" smtClean="0"/>
          </a:p>
          <a:p>
            <a:endParaRPr lang="de-DE" sz="1600" b="0" kern="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5" y="1328498"/>
            <a:ext cx="3816424" cy="3972710"/>
          </a:xfrm>
          <a:prstGeom prst="rect">
            <a:avLst/>
          </a:prstGeom>
        </p:spPr>
      </p:pic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1691680" y="5661248"/>
            <a:ext cx="8530332" cy="504056"/>
          </a:xfrm>
        </p:spPr>
        <p:txBody>
          <a:bodyPr>
            <a:noAutofit/>
          </a:bodyPr>
          <a:lstStyle/>
          <a:p>
            <a:r>
              <a:rPr lang="de-DE" sz="2000" dirty="0" smtClean="0"/>
              <a:t>FMI Interface </a:t>
            </a:r>
            <a:r>
              <a:rPr lang="de-DE" sz="2000" dirty="0" err="1" smtClean="0"/>
              <a:t>to</a:t>
            </a:r>
            <a:r>
              <a:rPr lang="de-DE" sz="2000" dirty="0" smtClean="0"/>
              <a:t> NANDRAD Building Model FMU</a:t>
            </a:r>
            <a:endParaRPr lang="de-LU" sz="2000" b="1" dirty="0"/>
          </a:p>
        </p:txBody>
      </p:sp>
      <p:sp>
        <p:nvSpPr>
          <p:cNvPr id="9" name="Rechteck 8"/>
          <p:cNvSpPr/>
          <p:nvPr/>
        </p:nvSpPr>
        <p:spPr>
          <a:xfrm>
            <a:off x="2771800" y="3212976"/>
            <a:ext cx="1800200" cy="187220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765693" y="4511732"/>
            <a:ext cx="4082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</a:t>
            </a:r>
            <a:r>
              <a:rPr lang="de-D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inputs</a:t>
            </a: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D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outputs</a:t>
            </a: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</a:t>
            </a: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zones</a:t>
            </a: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Manual </a:t>
            </a:r>
            <a:r>
              <a:rPr lang="de-D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</a:t>
            </a: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???</a:t>
            </a:r>
            <a:endParaRPr lang="de-D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62544" y="1484784"/>
            <a:ext cx="1621223" cy="7920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5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7"/>
            <a:ext cx="8530332" cy="504056"/>
          </a:xfrm>
        </p:spPr>
        <p:txBody>
          <a:bodyPr>
            <a:noAutofit/>
          </a:bodyPr>
          <a:lstStyle/>
          <a:p>
            <a:r>
              <a:rPr lang="de-DE" sz="2000" dirty="0" err="1" smtClean="0"/>
              <a:t>Application</a:t>
            </a:r>
            <a:r>
              <a:rPr lang="de-DE" sz="2000" dirty="0" smtClean="0"/>
              <a:t> Scenario 1: Import </a:t>
            </a:r>
            <a:r>
              <a:rPr lang="de-DE" sz="2000" dirty="0" err="1" smtClean="0"/>
              <a:t>into</a:t>
            </a:r>
            <a:r>
              <a:rPr lang="de-DE" sz="2000" dirty="0" smtClean="0"/>
              <a:t> </a:t>
            </a:r>
            <a:r>
              <a:rPr lang="de-DE" sz="2000" dirty="0" err="1" smtClean="0"/>
              <a:t>Modelica</a:t>
            </a:r>
            <a:r>
              <a:rPr lang="de-DE" sz="2000" dirty="0" smtClean="0"/>
              <a:t> </a:t>
            </a:r>
            <a:r>
              <a:rPr lang="de-DE" sz="2000" dirty="0" err="1" smtClean="0"/>
              <a:t>environment</a:t>
            </a:r>
            <a:endParaRPr lang="de-LU" sz="2000" b="1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799"/>
            <a:ext cx="8496944" cy="4496257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>
          <a:xfrm>
            <a:off x="7236296" y="2852936"/>
            <a:ext cx="1080120" cy="1440160"/>
          </a:xfrm>
          <a:prstGeom prst="roundRect">
            <a:avLst/>
          </a:prstGeom>
          <a:solidFill>
            <a:srgbClr val="0099FF">
              <a:alpha val="50196"/>
            </a:srgb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593301" y="4314036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Building FMU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40452" y="1532719"/>
            <a:ext cx="225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Demonstration </a:t>
            </a:r>
            <a:r>
              <a:rPr lang="de-DE" dirty="0"/>
              <a:t>C</a:t>
            </a:r>
            <a:r>
              <a:rPr lang="de-DE" dirty="0" smtClean="0"/>
              <a:t>ase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77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51696"/>
            <a:ext cx="8316416" cy="394742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7"/>
            <a:ext cx="8530332" cy="504056"/>
          </a:xfrm>
        </p:spPr>
        <p:txBody>
          <a:bodyPr>
            <a:noAutofit/>
          </a:bodyPr>
          <a:lstStyle/>
          <a:p>
            <a:r>
              <a:rPr lang="de-DE" sz="2000" dirty="0" err="1" smtClean="0"/>
              <a:t>Application</a:t>
            </a:r>
            <a:r>
              <a:rPr lang="de-DE" sz="2000" dirty="0" smtClean="0"/>
              <a:t> Scenario 1: Import </a:t>
            </a:r>
            <a:r>
              <a:rPr lang="de-DE" sz="2000" dirty="0" err="1" smtClean="0"/>
              <a:t>into</a:t>
            </a:r>
            <a:r>
              <a:rPr lang="de-DE" sz="2000" dirty="0" smtClean="0"/>
              <a:t> </a:t>
            </a:r>
            <a:r>
              <a:rPr lang="de-DE" sz="2000" dirty="0" err="1" smtClean="0"/>
              <a:t>Modelica</a:t>
            </a:r>
            <a:r>
              <a:rPr lang="de-DE" sz="2000" dirty="0" smtClean="0"/>
              <a:t> </a:t>
            </a:r>
            <a:r>
              <a:rPr lang="de-DE" sz="2000" dirty="0" err="1" smtClean="0"/>
              <a:t>environment</a:t>
            </a:r>
            <a:endParaRPr lang="de-LU" sz="2000" b="1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7" name="Abgerundetes Rechteck 6"/>
          <p:cNvSpPr/>
          <p:nvPr/>
        </p:nvSpPr>
        <p:spPr>
          <a:xfrm>
            <a:off x="7308304" y="2420888"/>
            <a:ext cx="1224136" cy="1440160"/>
          </a:xfrm>
          <a:prstGeom prst="roundRect">
            <a:avLst/>
          </a:prstGeom>
          <a:solidFill>
            <a:srgbClr val="0099FF">
              <a:alpha val="50196"/>
            </a:srgb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668344" y="3889098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Building FMU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40452" y="1532719"/>
            <a:ext cx="228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Demonstration Case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05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7853"/>
            <a:ext cx="6296904" cy="4734586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7"/>
            <a:ext cx="8530332" cy="504056"/>
          </a:xfrm>
        </p:spPr>
        <p:txBody>
          <a:bodyPr>
            <a:noAutofit/>
          </a:bodyPr>
          <a:lstStyle/>
          <a:p>
            <a:r>
              <a:rPr lang="de-DE" sz="2000" dirty="0" err="1" smtClean="0"/>
              <a:t>Introduce</a:t>
            </a:r>
            <a:r>
              <a:rPr lang="de-DE" sz="2000" dirty="0" smtClean="0"/>
              <a:t> </a:t>
            </a:r>
            <a:r>
              <a:rPr lang="de-DE" sz="2000" dirty="0" err="1" smtClean="0"/>
              <a:t>Modelica</a:t>
            </a:r>
            <a:r>
              <a:rPr lang="de-DE" sz="2000" dirty="0" smtClean="0"/>
              <a:t>-Adapter Models (</a:t>
            </a:r>
            <a:r>
              <a:rPr lang="de-DE" sz="2000" dirty="0" err="1"/>
              <a:t>autogenerated</a:t>
            </a:r>
            <a:r>
              <a:rPr lang="de-DE" sz="2000" dirty="0"/>
              <a:t>)</a:t>
            </a:r>
            <a:endParaRPr lang="de-LU" sz="2000" b="1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24579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6"/>
            <a:ext cx="7594227" cy="1143000"/>
          </a:xfrm>
        </p:spPr>
        <p:txBody>
          <a:bodyPr>
            <a:normAutofit/>
          </a:bodyPr>
          <a:lstStyle/>
          <a:p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/>
              <a:t>: NANDRAD </a:t>
            </a:r>
            <a:r>
              <a:rPr lang="de-DE" dirty="0" smtClean="0"/>
              <a:t>- Building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r>
              <a:rPr lang="de-DE" dirty="0" smtClean="0"/>
              <a:t> </a:t>
            </a:r>
            <a:r>
              <a:rPr lang="de-DE" dirty="0" err="1" smtClean="0"/>
              <a:t>engine</a:t>
            </a:r>
            <a:endParaRPr lang="de-LU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39865"/>
            <a:ext cx="3128556" cy="250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5"/>
          <p:cNvSpPr txBox="1">
            <a:spLocks/>
          </p:cNvSpPr>
          <p:nvPr/>
        </p:nvSpPr>
        <p:spPr>
          <a:xfrm>
            <a:off x="4355976" y="2132856"/>
            <a:ext cx="4320480" cy="3777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 baseline="0">
                <a:solidFill>
                  <a:srgbClr val="0B2A5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 baseline="0">
                <a:solidFill>
                  <a:srgbClr val="0B2A5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 baseline="0">
                <a:solidFill>
                  <a:srgbClr val="0B2A5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 baseline="0">
                <a:solidFill>
                  <a:srgbClr val="0B2A5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 baseline="0">
                <a:solidFill>
                  <a:srgbClr val="0B2A5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600" dirty="0" smtClean="0"/>
              <a:t>Multi-zone </a:t>
            </a:r>
            <a:r>
              <a:rPr lang="de-DE" sz="1600" dirty="0" err="1" smtClean="0"/>
              <a:t>building</a:t>
            </a:r>
            <a:r>
              <a:rPr lang="de-DE" sz="1600" dirty="0" smtClean="0"/>
              <a:t> </a:t>
            </a:r>
            <a:r>
              <a:rPr lang="de-DE" sz="1600" dirty="0" err="1" smtClean="0"/>
              <a:t>model</a:t>
            </a:r>
            <a:endParaRPr lang="de-DE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600" dirty="0" err="1" smtClean="0"/>
              <a:t>Realistic</a:t>
            </a:r>
            <a:r>
              <a:rPr lang="de-DE" sz="1600" dirty="0" smtClean="0"/>
              <a:t> </a:t>
            </a:r>
            <a:r>
              <a:rPr lang="de-DE" sz="1600" dirty="0" err="1" smtClean="0"/>
              <a:t>building</a:t>
            </a:r>
            <a:r>
              <a:rPr lang="de-DE" sz="1600" dirty="0" smtClean="0"/>
              <a:t> </a:t>
            </a:r>
            <a:r>
              <a:rPr lang="de-DE" sz="1600" dirty="0" err="1" smtClean="0"/>
              <a:t>physics</a:t>
            </a:r>
            <a:r>
              <a:rPr lang="de-DE" sz="1600" dirty="0" smtClean="0"/>
              <a:t> (</a:t>
            </a:r>
            <a:r>
              <a:rPr lang="de-DE" sz="1600" b="1" dirty="0" err="1" smtClean="0"/>
              <a:t>spatially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resolved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walls</a:t>
            </a:r>
            <a:r>
              <a:rPr lang="de-DE" sz="1600" dirty="0" smtClean="0"/>
              <a:t>/</a:t>
            </a:r>
            <a:r>
              <a:rPr lang="de-DE" sz="1600" dirty="0" err="1" smtClean="0"/>
              <a:t>storage</a:t>
            </a:r>
            <a:r>
              <a:rPr lang="de-DE" sz="1600" dirty="0" smtClean="0"/>
              <a:t> </a:t>
            </a:r>
            <a:r>
              <a:rPr lang="de-DE" sz="1600" dirty="0" err="1" smtClean="0"/>
              <a:t>members</a:t>
            </a:r>
            <a:r>
              <a:rPr lang="de-DE" sz="16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600" dirty="0" smtClean="0"/>
              <a:t>CVODE time </a:t>
            </a:r>
            <a:r>
              <a:rPr lang="de-DE" sz="1600" dirty="0" err="1" smtClean="0"/>
              <a:t>integration</a:t>
            </a:r>
            <a:r>
              <a:rPr lang="de-DE" sz="1600" dirty="0" smtClean="0"/>
              <a:t> </a:t>
            </a:r>
            <a:r>
              <a:rPr lang="de-DE" sz="1600" dirty="0" err="1" smtClean="0"/>
              <a:t>engine</a:t>
            </a:r>
            <a:r>
              <a:rPr lang="de-DE" sz="1600" dirty="0"/>
              <a:t> </a:t>
            </a:r>
            <a:r>
              <a:rPr lang="de-DE" sz="1600" dirty="0" smtClean="0"/>
              <a:t>(</a:t>
            </a:r>
            <a:r>
              <a:rPr lang="de-DE" sz="1600" b="1" dirty="0" err="1" smtClean="0"/>
              <a:t>error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controlled</a:t>
            </a:r>
            <a:r>
              <a:rPr lang="de-DE" sz="1600" dirty="0" smtClean="0"/>
              <a:t> variable-order, </a:t>
            </a:r>
            <a:r>
              <a:rPr lang="de-DE" sz="1600" b="1" dirty="0" smtClean="0"/>
              <a:t>variable </a:t>
            </a:r>
            <a:r>
              <a:rPr lang="de-DE" sz="1600" b="1" dirty="0" err="1" smtClean="0"/>
              <a:t>step</a:t>
            </a:r>
            <a:r>
              <a:rPr lang="de-DE" sz="1600" dirty="0" smtClean="0"/>
              <a:t> </a:t>
            </a:r>
            <a:r>
              <a:rPr lang="de-DE" sz="1600" dirty="0" err="1" smtClean="0"/>
              <a:t>method</a:t>
            </a:r>
            <a:r>
              <a:rPr lang="de-DE" sz="16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600" dirty="0" err="1" smtClean="0"/>
              <a:t>Algebraic</a:t>
            </a:r>
            <a:r>
              <a:rPr lang="de-DE" sz="1600" dirty="0" smtClean="0"/>
              <a:t> </a:t>
            </a:r>
            <a:r>
              <a:rPr lang="de-DE" sz="1600" dirty="0" err="1" smtClean="0"/>
              <a:t>relations</a:t>
            </a:r>
            <a:r>
              <a:rPr lang="de-DE" sz="1600" dirty="0" smtClean="0"/>
              <a:t> </a:t>
            </a:r>
            <a:r>
              <a:rPr lang="de-DE" sz="1600" dirty="0" err="1" smtClean="0"/>
              <a:t>embedded</a:t>
            </a:r>
            <a:r>
              <a:rPr lang="de-DE" sz="1600" dirty="0" smtClean="0"/>
              <a:t> in ODE </a:t>
            </a:r>
            <a:r>
              <a:rPr lang="de-DE" sz="1600" dirty="0" err="1" smtClean="0"/>
              <a:t>equations</a:t>
            </a:r>
            <a:endParaRPr lang="de-DE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600" dirty="0" err="1" smtClean="0"/>
              <a:t>Using</a:t>
            </a:r>
            <a:r>
              <a:rPr lang="de-DE" sz="1600" dirty="0" smtClean="0"/>
              <a:t> </a:t>
            </a:r>
            <a:r>
              <a:rPr lang="de-DE" sz="1600" b="1" dirty="0" smtClean="0"/>
              <a:t>Newton-</a:t>
            </a:r>
            <a:r>
              <a:rPr lang="de-DE" sz="1600" b="1" dirty="0" err="1" smtClean="0"/>
              <a:t>Krylov</a:t>
            </a:r>
            <a:r>
              <a:rPr lang="de-DE" sz="1600" dirty="0" smtClean="0"/>
              <a:t>-</a:t>
            </a:r>
            <a:r>
              <a:rPr lang="de-DE" sz="1600" dirty="0" err="1" smtClean="0"/>
              <a:t>method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non-linear </a:t>
            </a:r>
            <a:r>
              <a:rPr lang="de-DE" sz="1600" dirty="0" err="1" smtClean="0"/>
              <a:t>system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equations</a:t>
            </a:r>
            <a:endParaRPr lang="de-DE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1600" dirty="0" smtClean="0"/>
              <a:t>Special </a:t>
            </a:r>
            <a:r>
              <a:rPr lang="de-DE" sz="1600" b="1" dirty="0" smtClean="0"/>
              <a:t>problem-</a:t>
            </a:r>
            <a:r>
              <a:rPr lang="de-DE" sz="1600" b="1" dirty="0" err="1" smtClean="0"/>
              <a:t>specific</a:t>
            </a:r>
            <a:r>
              <a:rPr lang="de-DE" sz="1600" dirty="0" smtClean="0"/>
              <a:t> </a:t>
            </a:r>
            <a:r>
              <a:rPr lang="de-DE" sz="1600" dirty="0" err="1" smtClean="0"/>
              <a:t>sparse</a:t>
            </a:r>
            <a:r>
              <a:rPr lang="de-DE" sz="1600" dirty="0" smtClean="0"/>
              <a:t> </a:t>
            </a:r>
            <a:r>
              <a:rPr lang="de-DE" sz="1600" dirty="0" err="1" smtClean="0"/>
              <a:t>matrix</a:t>
            </a:r>
            <a:r>
              <a:rPr lang="de-DE" sz="1600" dirty="0" smtClean="0"/>
              <a:t> </a:t>
            </a:r>
            <a:r>
              <a:rPr lang="de-DE" sz="1600" dirty="0" err="1" smtClean="0"/>
              <a:t>structures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preconditioners</a:t>
            </a:r>
            <a:endParaRPr lang="de-DE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LU" sz="1600" dirty="0"/>
          </a:p>
        </p:txBody>
      </p:sp>
    </p:spTree>
    <p:extLst>
      <p:ext uri="{BB962C8B-B14F-4D97-AF65-F5344CB8AC3E}">
        <p14:creationId xmlns:p14="http://schemas.microsoft.com/office/powerpoint/2010/main" val="15213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7853"/>
            <a:ext cx="6296904" cy="4734586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7"/>
            <a:ext cx="8530332" cy="504056"/>
          </a:xfrm>
        </p:spPr>
        <p:txBody>
          <a:bodyPr>
            <a:noAutofit/>
          </a:bodyPr>
          <a:lstStyle/>
          <a:p>
            <a:r>
              <a:rPr lang="de-DE" sz="2000" dirty="0" err="1" smtClean="0"/>
              <a:t>Introduce</a:t>
            </a:r>
            <a:r>
              <a:rPr lang="de-DE" sz="2000" dirty="0" smtClean="0"/>
              <a:t> </a:t>
            </a:r>
            <a:r>
              <a:rPr lang="de-DE" sz="2000" dirty="0" err="1" smtClean="0"/>
              <a:t>Modelica</a:t>
            </a:r>
            <a:r>
              <a:rPr lang="de-DE" sz="2000" dirty="0" smtClean="0"/>
              <a:t>-Adapter Models (</a:t>
            </a:r>
            <a:r>
              <a:rPr lang="de-DE" sz="2000" dirty="0" err="1"/>
              <a:t>autogenerated</a:t>
            </a:r>
            <a:r>
              <a:rPr lang="de-DE" sz="2000" dirty="0"/>
              <a:t>)</a:t>
            </a:r>
            <a:endParaRPr lang="de-LU" sz="2000" b="1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10" name="Rechteck 9"/>
          <p:cNvSpPr/>
          <p:nvPr/>
        </p:nvSpPr>
        <p:spPr>
          <a:xfrm>
            <a:off x="4932040" y="1772816"/>
            <a:ext cx="504056" cy="3413026"/>
          </a:xfrm>
          <a:prstGeom prst="rect">
            <a:avLst/>
          </a:prstGeom>
          <a:solidFill>
            <a:srgbClr val="0066FF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723614" y="4609778"/>
            <a:ext cx="3208426" cy="576064"/>
          </a:xfrm>
          <a:prstGeom prst="rect">
            <a:avLst/>
          </a:prstGeom>
          <a:solidFill>
            <a:srgbClr val="0066FF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4893466" y="5185842"/>
            <a:ext cx="3927006" cy="646331"/>
          </a:xfrm>
          <a:prstGeom prst="rect">
            <a:avLst/>
          </a:prstGeom>
          <a:solidFill>
            <a:srgbClr val="0066FF">
              <a:alpha val="6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 err="1"/>
              <a:t>Connectors</a:t>
            </a:r>
            <a:r>
              <a:rPr lang="de-DE" dirty="0"/>
              <a:t> </a:t>
            </a:r>
            <a:r>
              <a:rPr lang="de-DE" dirty="0" err="1"/>
              <a:t>match</a:t>
            </a:r>
            <a:r>
              <a:rPr lang="de-DE" dirty="0"/>
              <a:t> </a:t>
            </a:r>
            <a:r>
              <a:rPr lang="de-DE" dirty="0" err="1"/>
              <a:t>exactly</a:t>
            </a:r>
            <a:r>
              <a:rPr lang="de-DE" dirty="0"/>
              <a:t> native FMU</a:t>
            </a:r>
            <a:br>
              <a:rPr lang="de-DE" dirty="0"/>
            </a:br>
            <a:r>
              <a:rPr lang="de-DE" dirty="0" err="1"/>
              <a:t>connectors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1619672" y="1916832"/>
            <a:ext cx="378914" cy="2808312"/>
          </a:xfrm>
          <a:prstGeom prst="roundRect">
            <a:avLst/>
          </a:prstGeom>
          <a:solidFill>
            <a:srgbClr val="FFC000">
              <a:alpha val="50196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337833" y="3717032"/>
            <a:ext cx="1281839" cy="1826759"/>
          </a:xfrm>
          <a:prstGeom prst="rect">
            <a:avLst/>
          </a:prstGeom>
          <a:solidFill>
            <a:srgbClr val="FFC000">
              <a:alpha val="5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</a:lstStyle>
          <a:p>
            <a:r>
              <a:rPr lang="de-DE" dirty="0" err="1">
                <a:solidFill>
                  <a:schemeClr val="tx1"/>
                </a:solidFill>
              </a:rPr>
              <a:t>Connectors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match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complex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ports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HVAC </a:t>
            </a:r>
            <a:r>
              <a:rPr lang="de-DE" dirty="0" err="1" smtClean="0">
                <a:solidFill>
                  <a:schemeClr val="tx1"/>
                </a:solidFill>
              </a:rPr>
              <a:t>library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7"/>
            <a:ext cx="8530332" cy="504056"/>
          </a:xfrm>
        </p:spPr>
        <p:txBody>
          <a:bodyPr>
            <a:noAutofit/>
          </a:bodyPr>
          <a:lstStyle/>
          <a:p>
            <a:r>
              <a:rPr lang="de-DE" sz="2000" dirty="0" err="1" smtClean="0"/>
              <a:t>Introduce</a:t>
            </a:r>
            <a:r>
              <a:rPr lang="de-DE" sz="2000" dirty="0" smtClean="0"/>
              <a:t> </a:t>
            </a:r>
            <a:r>
              <a:rPr lang="de-DE" sz="2000" dirty="0" err="1" smtClean="0"/>
              <a:t>Modelica</a:t>
            </a:r>
            <a:r>
              <a:rPr lang="de-DE" sz="2000" dirty="0" smtClean="0"/>
              <a:t>-Wrapper Models (</a:t>
            </a:r>
            <a:r>
              <a:rPr lang="de-DE" sz="2000" dirty="0" err="1" smtClean="0"/>
              <a:t>autogenerated</a:t>
            </a:r>
            <a:r>
              <a:rPr lang="de-DE" sz="2000" dirty="0" smtClean="0"/>
              <a:t>)</a:t>
            </a:r>
            <a:endParaRPr lang="de-LU" sz="2000" b="1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6732240" cy="4536441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flipH="1">
            <a:off x="6300192" y="3571275"/>
            <a:ext cx="1254205" cy="115386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7668344" y="2924944"/>
            <a:ext cx="1057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Imported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FMU</a:t>
            </a:r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4932041" y="1772817"/>
            <a:ext cx="2622356" cy="35836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7668344" y="1556793"/>
            <a:ext cx="940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Adapter</a:t>
            </a:r>
            <a:br>
              <a:rPr lang="de-DE" dirty="0" smtClean="0"/>
            </a:br>
            <a:r>
              <a:rPr lang="de-DE" dirty="0" err="1" smtClean="0"/>
              <a:t>model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33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7"/>
            <a:ext cx="8530332" cy="504056"/>
          </a:xfrm>
        </p:spPr>
        <p:txBody>
          <a:bodyPr>
            <a:noAutofit/>
          </a:bodyPr>
          <a:lstStyle/>
          <a:p>
            <a:r>
              <a:rPr lang="de-DE" sz="2000" dirty="0" err="1" smtClean="0"/>
              <a:t>Introduce</a:t>
            </a:r>
            <a:r>
              <a:rPr lang="de-DE" sz="2000" dirty="0" smtClean="0"/>
              <a:t> </a:t>
            </a:r>
            <a:r>
              <a:rPr lang="de-DE" sz="2000" dirty="0" err="1" smtClean="0"/>
              <a:t>Modelica</a:t>
            </a:r>
            <a:r>
              <a:rPr lang="de-DE" sz="2000" dirty="0" smtClean="0"/>
              <a:t>-Wrapper Models</a:t>
            </a:r>
            <a:r>
              <a:rPr lang="de-DE" sz="2000" dirty="0"/>
              <a:t> (</a:t>
            </a:r>
            <a:r>
              <a:rPr lang="de-DE" sz="2000" dirty="0" err="1"/>
              <a:t>autogenerated</a:t>
            </a:r>
            <a:r>
              <a:rPr lang="de-DE" sz="2000" dirty="0"/>
              <a:t>)</a:t>
            </a:r>
            <a:endParaRPr lang="de-LU" sz="2000" b="1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4944165" cy="374384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159502" y="5445224"/>
            <a:ext cx="4836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de-DE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</a:t>
            </a:r>
            <a:r>
              <a:rPr lang="de-DE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de-DE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de-DE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</a:t>
            </a:r>
            <a:r>
              <a:rPr lang="de-DE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</a:t>
            </a:r>
            <a:r>
              <a:rPr lang="de-DE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de-DE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  <a:r>
              <a:rPr lang="de-DE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de-DE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</a:t>
            </a:r>
            <a:r>
              <a:rPr lang="de-DE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de-DE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Modelica</a:t>
            </a:r>
            <a:r>
              <a:rPr lang="de-DE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  <a:endParaRPr lang="de-DE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30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7"/>
            <a:ext cx="8530332" cy="504056"/>
          </a:xfrm>
        </p:spPr>
        <p:txBody>
          <a:bodyPr>
            <a:noAutofit/>
          </a:bodyPr>
          <a:lstStyle/>
          <a:p>
            <a:r>
              <a:rPr lang="de-DE" sz="2000" dirty="0" err="1" smtClean="0"/>
              <a:t>Introduce</a:t>
            </a:r>
            <a:r>
              <a:rPr lang="de-DE" sz="2000" dirty="0" smtClean="0"/>
              <a:t> </a:t>
            </a:r>
            <a:r>
              <a:rPr lang="de-DE" sz="2000" dirty="0" err="1" smtClean="0"/>
              <a:t>Modelica</a:t>
            </a:r>
            <a:r>
              <a:rPr lang="de-DE" sz="2000" dirty="0" smtClean="0"/>
              <a:t>-Wrapper Models</a:t>
            </a:r>
            <a:r>
              <a:rPr lang="de-DE" sz="2000" dirty="0"/>
              <a:t> (</a:t>
            </a:r>
            <a:r>
              <a:rPr lang="de-DE" sz="2000" dirty="0" err="1"/>
              <a:t>autogenerated</a:t>
            </a:r>
            <a:r>
              <a:rPr lang="de-DE" sz="2000" dirty="0"/>
              <a:t>)</a:t>
            </a:r>
            <a:endParaRPr lang="de-LU" sz="2000" b="1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3" y="1556794"/>
            <a:ext cx="8670053" cy="4574516"/>
          </a:xfrm>
          <a:prstGeom prst="rect">
            <a:avLst/>
          </a:prstGeom>
        </p:spPr>
      </p:pic>
      <p:sp>
        <p:nvSpPr>
          <p:cNvPr id="4" name="Abgerundetes Rechteck 3"/>
          <p:cNvSpPr/>
          <p:nvPr/>
        </p:nvSpPr>
        <p:spPr>
          <a:xfrm>
            <a:off x="7452320" y="1556793"/>
            <a:ext cx="360040" cy="144015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407382" y="3005334"/>
            <a:ext cx="1496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</a:t>
            </a: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de-D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</a:t>
            </a: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ports</a:t>
            </a:r>
            <a:endParaRPr lang="de-D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4796"/>
            <a:ext cx="9144000" cy="4401084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4" name="Abgerundetes Rechteck 3"/>
          <p:cNvSpPr/>
          <p:nvPr/>
        </p:nvSpPr>
        <p:spPr>
          <a:xfrm>
            <a:off x="179512" y="1700808"/>
            <a:ext cx="8064896" cy="432048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436096" y="5436363"/>
            <a:ext cx="2624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 FMU – </a:t>
            </a:r>
            <a:r>
              <a:rPr lang="de-D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adapter</a:t>
            </a: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variables</a:t>
            </a:r>
          </a:p>
          <a:p>
            <a:r>
              <a:rPr lang="de-D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FMI </a:t>
            </a:r>
            <a:r>
              <a:rPr lang="de-D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</a:t>
            </a: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variables </a:t>
            </a:r>
            <a:endParaRPr lang="de-D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el 4"/>
          <p:cNvSpPr txBox="1">
            <a:spLocks/>
          </p:cNvSpPr>
          <p:nvPr/>
        </p:nvSpPr>
        <p:spPr>
          <a:xfrm>
            <a:off x="971600" y="1042160"/>
            <a:ext cx="85303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de-DE" sz="2000" dirty="0" err="1" smtClean="0"/>
              <a:t>Application</a:t>
            </a:r>
            <a:r>
              <a:rPr lang="de-DE" sz="2000" dirty="0" smtClean="0"/>
              <a:t> Scenario 2: Export </a:t>
            </a:r>
            <a:r>
              <a:rPr lang="de-DE" sz="2000" dirty="0" err="1" smtClean="0"/>
              <a:t>equipment</a:t>
            </a:r>
            <a:r>
              <a:rPr lang="de-DE" sz="2000" dirty="0" smtClean="0"/>
              <a:t> FMU</a:t>
            </a:r>
            <a:endParaRPr lang="de-LU" sz="2000" b="1" dirty="0"/>
          </a:p>
        </p:txBody>
      </p:sp>
    </p:spTree>
    <p:extLst>
      <p:ext uri="{BB962C8B-B14F-4D97-AF65-F5344CB8AC3E}">
        <p14:creationId xmlns:p14="http://schemas.microsoft.com/office/powerpoint/2010/main" val="8974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10" name="Titel 4"/>
          <p:cNvSpPr txBox="1">
            <a:spLocks/>
          </p:cNvSpPr>
          <p:nvPr/>
        </p:nvSpPr>
        <p:spPr>
          <a:xfrm>
            <a:off x="971600" y="1042160"/>
            <a:ext cx="78488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de-DE" sz="2000" dirty="0" err="1" smtClean="0"/>
              <a:t>Application</a:t>
            </a:r>
            <a:r>
              <a:rPr lang="de-DE" sz="2000" dirty="0" smtClean="0"/>
              <a:t> Scenario 2: Co-Simulation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CoSim</a:t>
            </a:r>
            <a:r>
              <a:rPr lang="de-DE" sz="2000" dirty="0" smtClean="0"/>
              <a:t>-Master</a:t>
            </a:r>
            <a:endParaRPr lang="de-LU" sz="20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1"/>
          <a:stretch/>
        </p:blipFill>
        <p:spPr>
          <a:xfrm>
            <a:off x="395535" y="1580482"/>
            <a:ext cx="6840761" cy="410266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292080" y="4653136"/>
            <a:ext cx="3600399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Open-Source Co-Simulation Master </a:t>
            </a:r>
            <a:r>
              <a:rPr lang="de-DE" dirty="0" err="1" smtClean="0"/>
              <a:t>developed</a:t>
            </a:r>
            <a:r>
              <a:rPr lang="de-DE" dirty="0" smtClean="0"/>
              <a:t> at TU Dresden, Germany</a:t>
            </a:r>
          </a:p>
          <a:p>
            <a:endParaRPr lang="de-DE" dirty="0"/>
          </a:p>
          <a:p>
            <a:r>
              <a:rPr lang="de-DE" b="1" dirty="0" smtClean="0"/>
              <a:t>http://mastersim.sourceforge.net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5273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10" name="Titel 4"/>
          <p:cNvSpPr txBox="1">
            <a:spLocks/>
          </p:cNvSpPr>
          <p:nvPr/>
        </p:nvSpPr>
        <p:spPr>
          <a:xfrm>
            <a:off x="971600" y="1042160"/>
            <a:ext cx="78488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de-DE" sz="2000" dirty="0" smtClean="0"/>
              <a:t>Co-Simulation: </a:t>
            </a:r>
            <a:r>
              <a:rPr lang="de-DE" sz="2000" dirty="0" err="1" smtClean="0"/>
              <a:t>fixed-step</a:t>
            </a:r>
            <a:r>
              <a:rPr lang="de-DE" sz="2000" dirty="0" smtClean="0"/>
              <a:t> </a:t>
            </a:r>
            <a:r>
              <a:rPr lang="de-DE" sz="2000" dirty="0" err="1" smtClean="0"/>
              <a:t>size</a:t>
            </a:r>
            <a:r>
              <a:rPr lang="de-DE" sz="2000" dirty="0" smtClean="0"/>
              <a:t> – </a:t>
            </a:r>
            <a:r>
              <a:rPr lang="de-DE" sz="2000" dirty="0" err="1" smtClean="0"/>
              <a:t>stability</a:t>
            </a:r>
            <a:r>
              <a:rPr lang="de-DE" sz="2000" dirty="0" smtClean="0"/>
              <a:t> </a:t>
            </a:r>
            <a:r>
              <a:rPr lang="de-DE" sz="2000" dirty="0" err="1" smtClean="0"/>
              <a:t>problems</a:t>
            </a:r>
            <a:endParaRPr lang="de-LU" sz="20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546216"/>
            <a:ext cx="5373334" cy="47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10" name="Titel 4"/>
          <p:cNvSpPr txBox="1">
            <a:spLocks/>
          </p:cNvSpPr>
          <p:nvPr/>
        </p:nvSpPr>
        <p:spPr>
          <a:xfrm>
            <a:off x="971600" y="1042160"/>
            <a:ext cx="78488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de-DE" sz="2000" dirty="0" smtClean="0"/>
              <a:t>Co-Simulation: Fixed </a:t>
            </a:r>
            <a:r>
              <a:rPr lang="de-DE" sz="2000" dirty="0" err="1" smtClean="0"/>
              <a:t>step</a:t>
            </a:r>
            <a:r>
              <a:rPr lang="de-DE" sz="2000" dirty="0" smtClean="0"/>
              <a:t> </a:t>
            </a:r>
            <a:r>
              <a:rPr lang="de-DE" sz="2000" dirty="0" err="1" smtClean="0"/>
              <a:t>size</a:t>
            </a:r>
            <a:r>
              <a:rPr lang="de-DE" sz="2000" dirty="0" smtClean="0"/>
              <a:t> – </a:t>
            </a:r>
            <a:r>
              <a:rPr lang="de-DE" sz="2000" dirty="0" err="1" smtClean="0"/>
              <a:t>Gauss</a:t>
            </a:r>
            <a:r>
              <a:rPr lang="de-DE" sz="2000" dirty="0" smtClean="0"/>
              <a:t>-Seidel </a:t>
            </a:r>
            <a:r>
              <a:rPr lang="de-DE" sz="2000" dirty="0" err="1" smtClean="0"/>
              <a:t>better</a:t>
            </a:r>
            <a:endParaRPr lang="de-LU" sz="20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546216"/>
            <a:ext cx="5373334" cy="47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10" name="Titel 4"/>
          <p:cNvSpPr txBox="1">
            <a:spLocks/>
          </p:cNvSpPr>
          <p:nvPr/>
        </p:nvSpPr>
        <p:spPr>
          <a:xfrm>
            <a:off x="971600" y="1042160"/>
            <a:ext cx="78488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de-DE" sz="2000" dirty="0" smtClean="0"/>
              <a:t>Co-Simulation: </a:t>
            </a:r>
            <a:r>
              <a:rPr lang="de-DE" sz="2000" dirty="0" err="1" smtClean="0"/>
              <a:t>with</a:t>
            </a:r>
            <a:r>
              <a:rPr lang="de-DE" sz="2000" dirty="0" smtClean="0"/>
              <a:t> adaptive </a:t>
            </a:r>
            <a:r>
              <a:rPr lang="de-DE" sz="2000" dirty="0" err="1" smtClean="0"/>
              <a:t>step</a:t>
            </a:r>
            <a:r>
              <a:rPr lang="de-DE" sz="2000" dirty="0" smtClean="0"/>
              <a:t>-size (</a:t>
            </a:r>
            <a:r>
              <a:rPr lang="de-DE" sz="2000" dirty="0" err="1" smtClean="0"/>
              <a:t>error</a:t>
            </a:r>
            <a:r>
              <a:rPr lang="de-DE" sz="2000" dirty="0" smtClean="0"/>
              <a:t> </a:t>
            </a:r>
            <a:r>
              <a:rPr lang="de-DE" sz="2000" dirty="0" err="1" smtClean="0"/>
              <a:t>controlled</a:t>
            </a:r>
            <a:r>
              <a:rPr lang="de-DE" sz="2000" dirty="0" smtClean="0"/>
              <a:t>)</a:t>
            </a:r>
            <a:endParaRPr lang="de-LU" sz="20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546216"/>
            <a:ext cx="5373334" cy="47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10" name="Titel 4"/>
          <p:cNvSpPr txBox="1">
            <a:spLocks/>
          </p:cNvSpPr>
          <p:nvPr/>
        </p:nvSpPr>
        <p:spPr>
          <a:xfrm>
            <a:off x="971600" y="1042160"/>
            <a:ext cx="78488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de-DE" sz="2000" dirty="0" smtClean="0"/>
              <a:t>Summary</a:t>
            </a:r>
            <a:endParaRPr lang="de-LU" sz="2000" b="1" dirty="0"/>
          </a:p>
        </p:txBody>
      </p:sp>
      <p:sp>
        <p:nvSpPr>
          <p:cNvPr id="5" name="Inhaltsplatzhalter 5"/>
          <p:cNvSpPr>
            <a:spLocks noGrp="1"/>
          </p:cNvSpPr>
          <p:nvPr>
            <p:ph idx="1"/>
          </p:nvPr>
        </p:nvSpPr>
        <p:spPr>
          <a:xfrm>
            <a:off x="928688" y="1772816"/>
            <a:ext cx="7747768" cy="432048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Building </a:t>
            </a:r>
            <a:r>
              <a:rPr lang="de-DE" sz="2000" dirty="0" err="1" smtClean="0"/>
              <a:t>energy</a:t>
            </a:r>
            <a:r>
              <a:rPr lang="de-DE" sz="2000" dirty="0" smtClean="0"/>
              <a:t> </a:t>
            </a:r>
            <a:r>
              <a:rPr lang="de-DE" sz="2000" dirty="0" err="1" smtClean="0"/>
              <a:t>simulation</a:t>
            </a:r>
            <a:r>
              <a:rPr lang="de-DE" sz="2000" dirty="0" smtClean="0"/>
              <a:t> NANDRAD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now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used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FMI </a:t>
            </a:r>
            <a:r>
              <a:rPr lang="de-DE" sz="2000" dirty="0" err="1" smtClean="0"/>
              <a:t>for</a:t>
            </a:r>
            <a:r>
              <a:rPr lang="de-DE" sz="2000" dirty="0" smtClean="0"/>
              <a:t> ME/CS (</a:t>
            </a:r>
            <a:r>
              <a:rPr lang="de-DE" sz="2000" dirty="0" err="1" smtClean="0"/>
              <a:t>version</a:t>
            </a:r>
            <a:r>
              <a:rPr lang="de-DE" sz="2000" dirty="0" smtClean="0"/>
              <a:t> 2,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get</a:t>
            </a:r>
            <a:r>
              <a:rPr lang="de-DE" sz="2000" dirty="0" smtClean="0"/>
              <a:t>/</a:t>
            </a:r>
            <a:r>
              <a:rPr lang="de-DE" sz="2000" dirty="0" err="1" smtClean="0"/>
              <a:t>set</a:t>
            </a:r>
            <a:r>
              <a:rPr lang="de-DE" sz="2000" dirty="0" smtClean="0"/>
              <a:t> </a:t>
            </a:r>
            <a:r>
              <a:rPr lang="de-DE" sz="2000" dirty="0" err="1" smtClean="0"/>
              <a:t>state</a:t>
            </a:r>
            <a:r>
              <a:rPr lang="de-DE" sz="2000" dirty="0" smtClean="0"/>
              <a:t> </a:t>
            </a:r>
            <a:r>
              <a:rPr lang="de-DE" sz="2000" dirty="0" err="1" smtClean="0"/>
              <a:t>capability</a:t>
            </a:r>
            <a:r>
              <a:rPr lang="de-DE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err="1" smtClean="0"/>
              <a:t>Use</a:t>
            </a:r>
            <a:r>
              <a:rPr lang="de-DE" sz="2000" dirty="0" smtClean="0"/>
              <a:t> </a:t>
            </a:r>
            <a:r>
              <a:rPr lang="de-DE" sz="2000" dirty="0" err="1" smtClean="0"/>
              <a:t>case</a:t>
            </a:r>
            <a:r>
              <a:rPr lang="de-DE" sz="2000" dirty="0" smtClean="0"/>
              <a:t> 1 (</a:t>
            </a:r>
            <a:r>
              <a:rPr lang="de-DE" sz="2000" dirty="0" err="1" smtClean="0"/>
              <a:t>within</a:t>
            </a:r>
            <a:r>
              <a:rPr lang="de-DE" sz="2000" dirty="0" smtClean="0"/>
              <a:t> </a:t>
            </a:r>
            <a:r>
              <a:rPr lang="de-DE" sz="2000" dirty="0" err="1" smtClean="0"/>
              <a:t>Modelica</a:t>
            </a:r>
            <a:r>
              <a:rPr lang="de-DE" sz="2000" dirty="0" smtClean="0"/>
              <a:t> </a:t>
            </a:r>
            <a:r>
              <a:rPr lang="de-DE" sz="2000" dirty="0" err="1" smtClean="0"/>
              <a:t>environment</a:t>
            </a:r>
            <a:r>
              <a:rPr lang="de-DE" sz="2000" dirty="0" smtClean="0"/>
              <a:t>): </a:t>
            </a:r>
          </a:p>
          <a:p>
            <a:pPr marL="1200150" lvl="1" indent="-457200">
              <a:buFont typeface="+mj-lt"/>
              <a:buAutoNum type="alphaLcPeriod"/>
            </a:pPr>
            <a:r>
              <a:rPr lang="de-DE" sz="1700" dirty="0" smtClean="0"/>
              <a:t>NANDRAD-FMU </a:t>
            </a:r>
            <a:r>
              <a:rPr lang="de-DE" sz="1700" dirty="0" err="1" smtClean="0"/>
              <a:t>substitutes</a:t>
            </a:r>
            <a:r>
              <a:rPr lang="de-DE" sz="1700" dirty="0" smtClean="0"/>
              <a:t> simpler </a:t>
            </a:r>
            <a:r>
              <a:rPr lang="de-DE" sz="1700" dirty="0" err="1" smtClean="0"/>
              <a:t>building</a:t>
            </a:r>
            <a:r>
              <a:rPr lang="de-DE" sz="1700" dirty="0" smtClean="0"/>
              <a:t> </a:t>
            </a:r>
            <a:r>
              <a:rPr lang="de-DE" sz="1700" dirty="0" err="1" smtClean="0"/>
              <a:t>models</a:t>
            </a:r>
            <a:r>
              <a:rPr lang="de-DE" sz="1700" dirty="0" smtClean="0"/>
              <a:t> (</a:t>
            </a:r>
            <a:r>
              <a:rPr lang="de-DE" sz="1700" dirty="0" err="1" smtClean="0"/>
              <a:t>when</a:t>
            </a:r>
            <a:r>
              <a:rPr lang="de-DE" sz="1700" dirty="0" smtClean="0"/>
              <a:t> </a:t>
            </a:r>
            <a:r>
              <a:rPr lang="de-DE" sz="1700" dirty="0" err="1" smtClean="0"/>
              <a:t>needed</a:t>
            </a:r>
            <a:r>
              <a:rPr lang="de-DE" sz="1700" dirty="0" smtClean="0"/>
              <a:t>)</a:t>
            </a:r>
          </a:p>
          <a:p>
            <a:pPr marL="1200150" lvl="1" indent="-457200">
              <a:buFont typeface="+mj-lt"/>
              <a:buAutoNum type="alphaLcPeriod"/>
            </a:pPr>
            <a:r>
              <a:rPr lang="de-DE" sz="1700" dirty="0" err="1" smtClean="0"/>
              <a:t>Modelica</a:t>
            </a:r>
            <a:r>
              <a:rPr lang="de-DE" sz="1700" dirty="0" smtClean="0"/>
              <a:t>-Wrapper-Models </a:t>
            </a:r>
            <a:r>
              <a:rPr lang="de-DE" sz="1700" dirty="0" err="1" smtClean="0"/>
              <a:t>significantly</a:t>
            </a:r>
            <a:r>
              <a:rPr lang="de-DE" sz="1700" dirty="0" smtClean="0"/>
              <a:t> </a:t>
            </a:r>
            <a:r>
              <a:rPr lang="de-DE" sz="1700" dirty="0" err="1" smtClean="0"/>
              <a:t>simplifies</a:t>
            </a:r>
            <a:r>
              <a:rPr lang="de-DE" sz="1700" dirty="0" smtClean="0"/>
              <a:t> </a:t>
            </a:r>
            <a:r>
              <a:rPr lang="de-DE" sz="1700" dirty="0" err="1" smtClean="0"/>
              <a:t>connecting</a:t>
            </a:r>
            <a:r>
              <a:rPr lang="de-DE" sz="1700" dirty="0" smtClean="0"/>
              <a:t> FMUs </a:t>
            </a:r>
            <a:r>
              <a:rPr lang="de-DE" sz="1700" dirty="0" err="1" smtClean="0"/>
              <a:t>with</a:t>
            </a:r>
            <a:r>
              <a:rPr lang="de-DE" sz="1700" dirty="0" smtClean="0"/>
              <a:t> </a:t>
            </a:r>
            <a:r>
              <a:rPr lang="de-DE" sz="1700" dirty="0" err="1" smtClean="0"/>
              <a:t>hundreds</a:t>
            </a:r>
            <a:r>
              <a:rPr lang="de-DE" sz="1700" dirty="0" smtClean="0"/>
              <a:t> </a:t>
            </a:r>
            <a:r>
              <a:rPr lang="de-DE" sz="1700" dirty="0" err="1" smtClean="0"/>
              <a:t>of</a:t>
            </a:r>
            <a:r>
              <a:rPr lang="de-DE" sz="1700" dirty="0" smtClean="0"/>
              <a:t> </a:t>
            </a:r>
            <a:r>
              <a:rPr lang="de-DE" sz="1700" dirty="0" err="1" smtClean="0"/>
              <a:t>input</a:t>
            </a:r>
            <a:r>
              <a:rPr lang="de-DE" sz="1700" dirty="0" smtClean="0"/>
              <a:t>/</a:t>
            </a:r>
            <a:r>
              <a:rPr lang="de-DE" sz="1700" dirty="0" err="1" smtClean="0"/>
              <a:t>output</a:t>
            </a:r>
            <a:r>
              <a:rPr lang="de-DE" sz="1700" dirty="0" smtClean="0"/>
              <a:t> variables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err="1" smtClean="0"/>
              <a:t>Use</a:t>
            </a:r>
            <a:r>
              <a:rPr lang="de-DE" sz="2000" dirty="0" smtClean="0"/>
              <a:t> </a:t>
            </a:r>
            <a:r>
              <a:rPr lang="de-DE" sz="2000" dirty="0" err="1" smtClean="0"/>
              <a:t>case</a:t>
            </a:r>
            <a:r>
              <a:rPr lang="de-DE" sz="2000" dirty="0" smtClean="0"/>
              <a:t> 2 (</a:t>
            </a:r>
            <a:r>
              <a:rPr lang="de-DE" sz="1700" dirty="0" smtClean="0"/>
              <a:t>Equipment FMU + Building FMU </a:t>
            </a:r>
            <a:r>
              <a:rPr lang="de-DE" sz="1700" dirty="0" err="1" smtClean="0"/>
              <a:t>running</a:t>
            </a:r>
            <a:r>
              <a:rPr lang="de-DE" sz="1700" dirty="0" smtClean="0"/>
              <a:t> in </a:t>
            </a:r>
            <a:r>
              <a:rPr lang="de-DE" sz="1700" dirty="0" err="1" smtClean="0"/>
              <a:t>external</a:t>
            </a:r>
            <a:r>
              <a:rPr lang="de-DE" sz="1700" dirty="0" smtClean="0"/>
              <a:t> Co-Simulation Master)</a:t>
            </a:r>
          </a:p>
          <a:p>
            <a:pPr marL="1200150" lvl="1" indent="-457200">
              <a:buFont typeface="+mj-lt"/>
              <a:buAutoNum type="alphaLcPeriod"/>
            </a:pPr>
            <a:r>
              <a:rPr lang="de-DE" sz="1700" dirty="0" err="1" smtClean="0"/>
              <a:t>Use</a:t>
            </a:r>
            <a:r>
              <a:rPr lang="de-DE" sz="1700" dirty="0" smtClean="0"/>
              <a:t> </a:t>
            </a:r>
            <a:r>
              <a:rPr lang="de-DE" sz="1700" dirty="0" err="1" smtClean="0"/>
              <a:t>of</a:t>
            </a:r>
            <a:r>
              <a:rPr lang="de-DE" sz="1700" dirty="0" smtClean="0"/>
              <a:t> </a:t>
            </a:r>
            <a:r>
              <a:rPr lang="de-DE" sz="1700" dirty="0" err="1" smtClean="0"/>
              <a:t>adapter</a:t>
            </a:r>
            <a:r>
              <a:rPr lang="de-DE" sz="1700" dirty="0" smtClean="0"/>
              <a:t> </a:t>
            </a:r>
            <a:r>
              <a:rPr lang="de-DE" sz="1700" dirty="0" err="1" smtClean="0"/>
              <a:t>models</a:t>
            </a:r>
            <a:r>
              <a:rPr lang="de-DE" sz="1700" dirty="0" smtClean="0"/>
              <a:t> </a:t>
            </a:r>
            <a:r>
              <a:rPr lang="de-DE" sz="1700" dirty="0" err="1" smtClean="0"/>
              <a:t>simplifies</a:t>
            </a:r>
            <a:r>
              <a:rPr lang="de-DE" sz="1700" dirty="0" smtClean="0"/>
              <a:t> </a:t>
            </a:r>
            <a:r>
              <a:rPr lang="de-DE" sz="1700" dirty="0" err="1" smtClean="0"/>
              <a:t>setup</a:t>
            </a:r>
            <a:r>
              <a:rPr lang="de-DE" sz="1700" dirty="0" smtClean="0"/>
              <a:t> </a:t>
            </a:r>
            <a:r>
              <a:rPr lang="de-DE" sz="1700" dirty="0" err="1" smtClean="0"/>
              <a:t>of</a:t>
            </a:r>
            <a:r>
              <a:rPr lang="de-DE" sz="1700" dirty="0" smtClean="0"/>
              <a:t> </a:t>
            </a:r>
            <a:r>
              <a:rPr lang="de-DE" sz="1700" dirty="0" err="1" smtClean="0"/>
              <a:t>co</a:t>
            </a:r>
            <a:r>
              <a:rPr lang="de-DE" sz="1700" dirty="0" smtClean="0"/>
              <a:t>-simulation </a:t>
            </a:r>
            <a:r>
              <a:rPr lang="de-DE" sz="1700" dirty="0" err="1" smtClean="0"/>
              <a:t>szenario</a:t>
            </a:r>
            <a:endParaRPr lang="de-DE" sz="1700" dirty="0" smtClean="0"/>
          </a:p>
          <a:p>
            <a:pPr marL="1200150" lvl="1" indent="-457200">
              <a:buFont typeface="+mj-lt"/>
              <a:buAutoNum type="alphaLcPeriod"/>
            </a:pPr>
            <a:r>
              <a:rPr lang="de-DE" sz="1700" dirty="0" smtClean="0"/>
              <a:t>Choice </a:t>
            </a:r>
            <a:r>
              <a:rPr lang="de-DE" sz="1700" dirty="0" err="1" smtClean="0"/>
              <a:t>of</a:t>
            </a:r>
            <a:r>
              <a:rPr lang="de-DE" sz="1700" dirty="0" smtClean="0"/>
              <a:t> </a:t>
            </a:r>
            <a:r>
              <a:rPr lang="de-DE" sz="1700" dirty="0" err="1" smtClean="0"/>
              <a:t>master</a:t>
            </a:r>
            <a:r>
              <a:rPr lang="de-DE" sz="1700" dirty="0" smtClean="0"/>
              <a:t> </a:t>
            </a:r>
            <a:r>
              <a:rPr lang="de-DE" sz="1700" dirty="0" err="1" smtClean="0"/>
              <a:t>algorithm</a:t>
            </a:r>
            <a:r>
              <a:rPr lang="de-DE" sz="1700" dirty="0" smtClean="0"/>
              <a:t> </a:t>
            </a:r>
            <a:r>
              <a:rPr lang="de-DE" sz="1700" dirty="0" err="1" smtClean="0"/>
              <a:t>has</a:t>
            </a:r>
            <a:r>
              <a:rPr lang="de-DE" sz="1700" dirty="0" smtClean="0"/>
              <a:t> </a:t>
            </a:r>
            <a:r>
              <a:rPr lang="de-DE" sz="1700" dirty="0" err="1" smtClean="0"/>
              <a:t>great</a:t>
            </a:r>
            <a:r>
              <a:rPr lang="de-DE" sz="1700" dirty="0" smtClean="0"/>
              <a:t> </a:t>
            </a:r>
            <a:r>
              <a:rPr lang="de-DE" sz="1700" dirty="0" err="1" smtClean="0"/>
              <a:t>impact</a:t>
            </a:r>
            <a:r>
              <a:rPr lang="de-DE" sz="1700" dirty="0" smtClean="0"/>
              <a:t> on </a:t>
            </a:r>
            <a:r>
              <a:rPr lang="de-DE" sz="1700" dirty="0" err="1" smtClean="0"/>
              <a:t>stability</a:t>
            </a:r>
            <a:r>
              <a:rPr lang="de-DE" sz="1700" dirty="0" smtClean="0"/>
              <a:t>/</a:t>
            </a:r>
            <a:r>
              <a:rPr lang="de-DE" sz="1700" dirty="0" err="1" smtClean="0"/>
              <a:t>accuracy</a:t>
            </a:r>
            <a:r>
              <a:rPr lang="de-DE" sz="1700" dirty="0" smtClean="0"/>
              <a:t> </a:t>
            </a:r>
            <a:r>
              <a:rPr lang="de-DE" sz="1700" dirty="0" err="1" smtClean="0"/>
              <a:t>and</a:t>
            </a:r>
            <a:r>
              <a:rPr lang="de-DE" sz="1700" dirty="0" smtClean="0"/>
              <a:t> </a:t>
            </a:r>
            <a:r>
              <a:rPr lang="de-DE" sz="1700" dirty="0" err="1" smtClean="0"/>
              <a:t>performance</a:t>
            </a:r>
            <a:endParaRPr lang="de-DE" sz="1700" dirty="0"/>
          </a:p>
          <a:p>
            <a:endParaRPr lang="de-LU" sz="2000" dirty="0"/>
          </a:p>
        </p:txBody>
      </p:sp>
    </p:spTree>
    <p:extLst>
      <p:ext uri="{BB962C8B-B14F-4D97-AF65-F5344CB8AC3E}">
        <p14:creationId xmlns:p14="http://schemas.microsoft.com/office/powerpoint/2010/main" val="39802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6"/>
            <a:ext cx="7594227" cy="1844256"/>
          </a:xfrm>
        </p:spPr>
        <p:txBody>
          <a:bodyPr>
            <a:normAutofit/>
          </a:bodyPr>
          <a:lstStyle/>
          <a:p>
            <a:r>
              <a:rPr lang="de-DE" dirty="0" smtClean="0"/>
              <a:t>Multi-zone </a:t>
            </a:r>
            <a:r>
              <a:rPr lang="de-DE" dirty="0" err="1" smtClean="0"/>
              <a:t>model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err="1" smtClean="0"/>
              <a:t>embedded</a:t>
            </a:r>
            <a:r>
              <a:rPr lang="de-DE" dirty="0" smtClean="0"/>
              <a:t> </a:t>
            </a:r>
            <a:r>
              <a:rPr lang="de-DE" dirty="0" err="1" smtClean="0"/>
              <a:t>equipment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and</a:t>
            </a:r>
            <a:r>
              <a:rPr lang="de-DE" dirty="0"/>
              <a:t> </a:t>
            </a:r>
            <a:r>
              <a:rPr lang="de-DE" dirty="0" err="1" smtClean="0"/>
              <a:t>sparsity</a:t>
            </a:r>
            <a:r>
              <a:rPr lang="de-DE" dirty="0" smtClean="0"/>
              <a:t> </a:t>
            </a:r>
            <a:r>
              <a:rPr lang="de-DE" dirty="0" err="1" smtClean="0"/>
              <a:t>pattern</a:t>
            </a:r>
            <a:endParaRPr lang="de-LU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6067747" y="1421298"/>
            <a:ext cx="2054352" cy="1163551"/>
            <a:chOff x="1383802" y="1911136"/>
            <a:chExt cx="5216254" cy="2954400"/>
          </a:xfrm>
        </p:grpSpPr>
        <p:sp>
          <p:nvSpPr>
            <p:cNvPr id="8" name="Rechteck 7"/>
            <p:cNvSpPr/>
            <p:nvPr/>
          </p:nvSpPr>
          <p:spPr bwMode="auto">
            <a:xfrm>
              <a:off x="1860856" y="2428136"/>
              <a:ext cx="936104" cy="576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3525054" y="2428136"/>
              <a:ext cx="936104" cy="576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5189252" y="2428136"/>
              <a:ext cx="936104" cy="576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3048000" y="2276872"/>
              <a:ext cx="227856" cy="86409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cxnSp>
          <p:nvCxnSpPr>
            <p:cNvPr id="13" name="Gerade Verbindung 16"/>
            <p:cNvCxnSpPr/>
            <p:nvPr/>
          </p:nvCxnSpPr>
          <p:spPr bwMode="auto">
            <a:xfrm>
              <a:off x="2796960" y="2708920"/>
              <a:ext cx="2510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Gerade Verbindung 17"/>
            <p:cNvCxnSpPr/>
            <p:nvPr/>
          </p:nvCxnSpPr>
          <p:spPr bwMode="auto">
            <a:xfrm>
              <a:off x="3274014" y="2708920"/>
              <a:ext cx="2510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Rechteck 14"/>
            <p:cNvSpPr/>
            <p:nvPr/>
          </p:nvSpPr>
          <p:spPr bwMode="auto">
            <a:xfrm>
              <a:off x="4716016" y="2276872"/>
              <a:ext cx="227856" cy="86409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cxnSp>
          <p:nvCxnSpPr>
            <p:cNvPr id="16" name="Gerade Verbindung 19"/>
            <p:cNvCxnSpPr/>
            <p:nvPr/>
          </p:nvCxnSpPr>
          <p:spPr bwMode="auto">
            <a:xfrm>
              <a:off x="4464976" y="2708920"/>
              <a:ext cx="2510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Gerade Verbindung 20"/>
            <p:cNvCxnSpPr/>
            <p:nvPr/>
          </p:nvCxnSpPr>
          <p:spPr bwMode="auto">
            <a:xfrm>
              <a:off x="4942030" y="2708920"/>
              <a:ext cx="2510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Rechteck 17"/>
            <p:cNvSpPr/>
            <p:nvPr/>
          </p:nvSpPr>
          <p:spPr bwMode="auto">
            <a:xfrm>
              <a:off x="6372200" y="2276872"/>
              <a:ext cx="227856" cy="86409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cxnSp>
          <p:nvCxnSpPr>
            <p:cNvPr id="19" name="Gerade Verbindung 22"/>
            <p:cNvCxnSpPr/>
            <p:nvPr/>
          </p:nvCxnSpPr>
          <p:spPr bwMode="auto">
            <a:xfrm>
              <a:off x="6121160" y="2708920"/>
              <a:ext cx="2510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hteck 19"/>
            <p:cNvSpPr/>
            <p:nvPr/>
          </p:nvSpPr>
          <p:spPr bwMode="auto">
            <a:xfrm>
              <a:off x="1383802" y="2276872"/>
              <a:ext cx="227856" cy="86409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cxnSp>
          <p:nvCxnSpPr>
            <p:cNvPr id="21" name="Gerade Verbindung 24"/>
            <p:cNvCxnSpPr/>
            <p:nvPr/>
          </p:nvCxnSpPr>
          <p:spPr bwMode="auto">
            <a:xfrm>
              <a:off x="1609816" y="2708920"/>
              <a:ext cx="2510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Rechteck 21"/>
            <p:cNvSpPr/>
            <p:nvPr/>
          </p:nvSpPr>
          <p:spPr bwMode="auto">
            <a:xfrm>
              <a:off x="1742732" y="1916832"/>
              <a:ext cx="1173084" cy="216024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cxnSp>
          <p:nvCxnSpPr>
            <p:cNvPr id="23" name="Gerade Verbindung 26"/>
            <p:cNvCxnSpPr/>
            <p:nvPr/>
          </p:nvCxnSpPr>
          <p:spPr bwMode="auto">
            <a:xfrm flipV="1">
              <a:off x="2339752" y="2129232"/>
              <a:ext cx="0" cy="2952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Rechteck 23"/>
            <p:cNvSpPr/>
            <p:nvPr/>
          </p:nvSpPr>
          <p:spPr bwMode="auto">
            <a:xfrm>
              <a:off x="3419872" y="1911136"/>
              <a:ext cx="1173084" cy="216024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cxnSp>
          <p:nvCxnSpPr>
            <p:cNvPr id="25" name="Gerade Verbindung 28"/>
            <p:cNvCxnSpPr/>
            <p:nvPr/>
          </p:nvCxnSpPr>
          <p:spPr bwMode="auto">
            <a:xfrm flipV="1">
              <a:off x="4016892" y="2123536"/>
              <a:ext cx="0" cy="2952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Rechteck 25"/>
            <p:cNvSpPr/>
            <p:nvPr/>
          </p:nvSpPr>
          <p:spPr bwMode="auto">
            <a:xfrm>
              <a:off x="5076056" y="1917232"/>
              <a:ext cx="1173084" cy="216024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cxnSp>
          <p:nvCxnSpPr>
            <p:cNvPr id="27" name="Gerade Verbindung 30"/>
            <p:cNvCxnSpPr/>
            <p:nvPr/>
          </p:nvCxnSpPr>
          <p:spPr bwMode="auto">
            <a:xfrm flipV="1">
              <a:off x="5673076" y="2129632"/>
              <a:ext cx="0" cy="2952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Rechteck 27"/>
            <p:cNvSpPr/>
            <p:nvPr/>
          </p:nvSpPr>
          <p:spPr bwMode="auto">
            <a:xfrm>
              <a:off x="1742732" y="3288208"/>
              <a:ext cx="1173084" cy="216024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sp>
          <p:nvSpPr>
            <p:cNvPr id="29" name="Rechteck 28"/>
            <p:cNvSpPr/>
            <p:nvPr/>
          </p:nvSpPr>
          <p:spPr bwMode="auto">
            <a:xfrm>
              <a:off x="3419872" y="3282512"/>
              <a:ext cx="1173084" cy="216024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sp>
          <p:nvSpPr>
            <p:cNvPr id="30" name="Rechteck 29"/>
            <p:cNvSpPr/>
            <p:nvPr/>
          </p:nvSpPr>
          <p:spPr bwMode="auto">
            <a:xfrm>
              <a:off x="5076056" y="3288608"/>
              <a:ext cx="1173084" cy="216024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cxnSp>
          <p:nvCxnSpPr>
            <p:cNvPr id="31" name="Gerade Verbindung 35"/>
            <p:cNvCxnSpPr/>
            <p:nvPr/>
          </p:nvCxnSpPr>
          <p:spPr bwMode="auto">
            <a:xfrm flipV="1">
              <a:off x="2339752" y="2996552"/>
              <a:ext cx="0" cy="2952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Gerade Verbindung 36"/>
            <p:cNvCxnSpPr/>
            <p:nvPr/>
          </p:nvCxnSpPr>
          <p:spPr bwMode="auto">
            <a:xfrm flipV="1">
              <a:off x="4016892" y="2990856"/>
              <a:ext cx="0" cy="2952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Gerade Verbindung 37"/>
            <p:cNvCxnSpPr/>
            <p:nvPr/>
          </p:nvCxnSpPr>
          <p:spPr bwMode="auto">
            <a:xfrm flipV="1">
              <a:off x="5673076" y="2996952"/>
              <a:ext cx="0" cy="2952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hteck 33"/>
            <p:cNvSpPr/>
            <p:nvPr/>
          </p:nvSpPr>
          <p:spPr bwMode="auto">
            <a:xfrm>
              <a:off x="1860856" y="3789040"/>
              <a:ext cx="936104" cy="576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sp>
          <p:nvSpPr>
            <p:cNvPr id="35" name="Rechteck 34"/>
            <p:cNvSpPr/>
            <p:nvPr/>
          </p:nvSpPr>
          <p:spPr bwMode="auto">
            <a:xfrm>
              <a:off x="3525054" y="3789040"/>
              <a:ext cx="936104" cy="576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sp>
          <p:nvSpPr>
            <p:cNvPr id="36" name="Rechteck 35"/>
            <p:cNvSpPr/>
            <p:nvPr/>
          </p:nvSpPr>
          <p:spPr bwMode="auto">
            <a:xfrm>
              <a:off x="5189252" y="3789040"/>
              <a:ext cx="936104" cy="576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sp>
          <p:nvSpPr>
            <p:cNvPr id="37" name="Rechteck 36"/>
            <p:cNvSpPr/>
            <p:nvPr/>
          </p:nvSpPr>
          <p:spPr bwMode="auto">
            <a:xfrm>
              <a:off x="3048000" y="3637776"/>
              <a:ext cx="227856" cy="86409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cxnSp>
          <p:nvCxnSpPr>
            <p:cNvPr id="38" name="Gerade Verbindung 42"/>
            <p:cNvCxnSpPr/>
            <p:nvPr/>
          </p:nvCxnSpPr>
          <p:spPr bwMode="auto">
            <a:xfrm>
              <a:off x="2796960" y="4069824"/>
              <a:ext cx="2510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Gerade Verbindung 43"/>
            <p:cNvCxnSpPr/>
            <p:nvPr/>
          </p:nvCxnSpPr>
          <p:spPr bwMode="auto">
            <a:xfrm>
              <a:off x="3274014" y="4069824"/>
              <a:ext cx="2510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Rechteck 39"/>
            <p:cNvSpPr/>
            <p:nvPr/>
          </p:nvSpPr>
          <p:spPr bwMode="auto">
            <a:xfrm>
              <a:off x="4716016" y="3637776"/>
              <a:ext cx="227856" cy="86409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cxnSp>
          <p:nvCxnSpPr>
            <p:cNvPr id="41" name="Gerade Verbindung 45"/>
            <p:cNvCxnSpPr/>
            <p:nvPr/>
          </p:nvCxnSpPr>
          <p:spPr bwMode="auto">
            <a:xfrm>
              <a:off x="4464976" y="4069824"/>
              <a:ext cx="2510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46"/>
            <p:cNvCxnSpPr/>
            <p:nvPr/>
          </p:nvCxnSpPr>
          <p:spPr bwMode="auto">
            <a:xfrm>
              <a:off x="4942030" y="4069824"/>
              <a:ext cx="2510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Rechteck 42"/>
            <p:cNvSpPr/>
            <p:nvPr/>
          </p:nvSpPr>
          <p:spPr bwMode="auto">
            <a:xfrm>
              <a:off x="6372200" y="3637776"/>
              <a:ext cx="227856" cy="86409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cxnSp>
          <p:nvCxnSpPr>
            <p:cNvPr id="44" name="Gerade Verbindung 48"/>
            <p:cNvCxnSpPr/>
            <p:nvPr/>
          </p:nvCxnSpPr>
          <p:spPr bwMode="auto">
            <a:xfrm>
              <a:off x="6121160" y="4069824"/>
              <a:ext cx="2510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Rechteck 44"/>
            <p:cNvSpPr/>
            <p:nvPr/>
          </p:nvSpPr>
          <p:spPr bwMode="auto">
            <a:xfrm>
              <a:off x="1383802" y="3637776"/>
              <a:ext cx="227856" cy="86409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cxnSp>
          <p:nvCxnSpPr>
            <p:cNvPr id="46" name="Gerade Verbindung 50"/>
            <p:cNvCxnSpPr/>
            <p:nvPr/>
          </p:nvCxnSpPr>
          <p:spPr bwMode="auto">
            <a:xfrm>
              <a:off x="1609816" y="4069824"/>
              <a:ext cx="2510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Gerade Verbindung 51"/>
            <p:cNvCxnSpPr/>
            <p:nvPr/>
          </p:nvCxnSpPr>
          <p:spPr bwMode="auto">
            <a:xfrm flipV="1">
              <a:off x="2339752" y="3490136"/>
              <a:ext cx="0" cy="2952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Gerade Verbindung 52"/>
            <p:cNvCxnSpPr/>
            <p:nvPr/>
          </p:nvCxnSpPr>
          <p:spPr bwMode="auto">
            <a:xfrm flipV="1">
              <a:off x="4016892" y="3484440"/>
              <a:ext cx="0" cy="2952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Gerade Verbindung 53"/>
            <p:cNvCxnSpPr/>
            <p:nvPr/>
          </p:nvCxnSpPr>
          <p:spPr bwMode="auto">
            <a:xfrm flipV="1">
              <a:off x="5673076" y="3490536"/>
              <a:ext cx="0" cy="2952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Rechteck 49"/>
            <p:cNvSpPr/>
            <p:nvPr/>
          </p:nvSpPr>
          <p:spPr bwMode="auto">
            <a:xfrm>
              <a:off x="1742732" y="4649112"/>
              <a:ext cx="1173084" cy="216024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sp>
          <p:nvSpPr>
            <p:cNvPr id="51" name="Rechteck 50"/>
            <p:cNvSpPr/>
            <p:nvPr/>
          </p:nvSpPr>
          <p:spPr bwMode="auto">
            <a:xfrm>
              <a:off x="3419872" y="4643416"/>
              <a:ext cx="1173084" cy="216024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sp>
          <p:nvSpPr>
            <p:cNvPr id="52" name="Rechteck 51"/>
            <p:cNvSpPr/>
            <p:nvPr/>
          </p:nvSpPr>
          <p:spPr bwMode="auto">
            <a:xfrm>
              <a:off x="5076056" y="4649512"/>
              <a:ext cx="1173084" cy="216024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cxnSp>
          <p:nvCxnSpPr>
            <p:cNvPr id="53" name="Gerade Verbindung 57"/>
            <p:cNvCxnSpPr/>
            <p:nvPr/>
          </p:nvCxnSpPr>
          <p:spPr bwMode="auto">
            <a:xfrm flipV="1">
              <a:off x="2339752" y="4357456"/>
              <a:ext cx="0" cy="2952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Gerade Verbindung 58"/>
            <p:cNvCxnSpPr/>
            <p:nvPr/>
          </p:nvCxnSpPr>
          <p:spPr bwMode="auto">
            <a:xfrm flipV="1">
              <a:off x="4016892" y="4351760"/>
              <a:ext cx="0" cy="2952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Gerade Verbindung 59"/>
            <p:cNvCxnSpPr/>
            <p:nvPr/>
          </p:nvCxnSpPr>
          <p:spPr bwMode="auto">
            <a:xfrm flipV="1">
              <a:off x="5673076" y="4357856"/>
              <a:ext cx="0" cy="2952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88" y="2697323"/>
            <a:ext cx="4195148" cy="295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" name="Gruppieren 56"/>
          <p:cNvGrpSpPr/>
          <p:nvPr/>
        </p:nvGrpSpPr>
        <p:grpSpPr>
          <a:xfrm>
            <a:off x="6012160" y="3286104"/>
            <a:ext cx="2501435" cy="2390260"/>
            <a:chOff x="2699792" y="1988840"/>
            <a:chExt cx="3240360" cy="3096344"/>
          </a:xfrm>
        </p:grpSpPr>
        <p:sp>
          <p:nvSpPr>
            <p:cNvPr id="58" name="Rechteck 57"/>
            <p:cNvSpPr/>
            <p:nvPr/>
          </p:nvSpPr>
          <p:spPr bwMode="auto">
            <a:xfrm>
              <a:off x="2699792" y="1988840"/>
              <a:ext cx="3240360" cy="309634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cxnSp>
          <p:nvCxnSpPr>
            <p:cNvPr id="59" name="Gerade Verbindung 63"/>
            <p:cNvCxnSpPr/>
            <p:nvPr/>
          </p:nvCxnSpPr>
          <p:spPr bwMode="auto">
            <a:xfrm>
              <a:off x="2843808" y="2060848"/>
              <a:ext cx="3024336" cy="28803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Gerade Verbindung 64"/>
            <p:cNvCxnSpPr/>
            <p:nvPr/>
          </p:nvCxnSpPr>
          <p:spPr bwMode="auto">
            <a:xfrm>
              <a:off x="2771800" y="2060848"/>
              <a:ext cx="3096344" cy="29523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Gerade Verbindung 65"/>
            <p:cNvCxnSpPr/>
            <p:nvPr/>
          </p:nvCxnSpPr>
          <p:spPr bwMode="auto">
            <a:xfrm>
              <a:off x="2771800" y="2132856"/>
              <a:ext cx="3024336" cy="28803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2" name="Gruppieren 61"/>
            <p:cNvGrpSpPr/>
            <p:nvPr/>
          </p:nvGrpSpPr>
          <p:grpSpPr>
            <a:xfrm>
              <a:off x="2771800" y="3212976"/>
              <a:ext cx="1080120" cy="1800200"/>
              <a:chOff x="2771800" y="3212976"/>
              <a:chExt cx="1080120" cy="1800200"/>
            </a:xfrm>
          </p:grpSpPr>
          <p:sp>
            <p:nvSpPr>
              <p:cNvPr id="71" name="Multiplizieren 70"/>
              <p:cNvSpPr/>
              <p:nvPr/>
            </p:nvSpPr>
            <p:spPr bwMode="auto">
              <a:xfrm>
                <a:off x="2771800" y="3212976"/>
                <a:ext cx="72008" cy="72008"/>
              </a:xfrm>
              <a:prstGeom prst="mathMultiply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Microsoft Sans Serif" pitchFamily="-110" charset="0"/>
                </a:endParaRPr>
              </a:p>
            </p:txBody>
          </p:sp>
          <p:sp>
            <p:nvSpPr>
              <p:cNvPr id="72" name="Multiplizieren 71"/>
              <p:cNvSpPr/>
              <p:nvPr/>
            </p:nvSpPr>
            <p:spPr bwMode="auto">
              <a:xfrm>
                <a:off x="2771800" y="3933056"/>
                <a:ext cx="72008" cy="72008"/>
              </a:xfrm>
              <a:prstGeom prst="mathMultiply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Microsoft Sans Serif" pitchFamily="-110" charset="0"/>
                </a:endParaRPr>
              </a:p>
            </p:txBody>
          </p:sp>
          <p:sp>
            <p:nvSpPr>
              <p:cNvPr id="73" name="Multiplizieren 72"/>
              <p:cNvSpPr/>
              <p:nvPr/>
            </p:nvSpPr>
            <p:spPr bwMode="auto">
              <a:xfrm>
                <a:off x="3779912" y="3933056"/>
                <a:ext cx="72008" cy="72008"/>
              </a:xfrm>
              <a:prstGeom prst="mathMultiply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Microsoft Sans Serif" pitchFamily="-110" charset="0"/>
                </a:endParaRPr>
              </a:p>
            </p:txBody>
          </p:sp>
          <p:sp>
            <p:nvSpPr>
              <p:cNvPr id="74" name="Multiplizieren 73"/>
              <p:cNvSpPr/>
              <p:nvPr/>
            </p:nvSpPr>
            <p:spPr bwMode="auto">
              <a:xfrm>
                <a:off x="3779912" y="4941168"/>
                <a:ext cx="72008" cy="72008"/>
              </a:xfrm>
              <a:prstGeom prst="mathMultiply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Microsoft Sans Serif" pitchFamily="-110" charset="0"/>
                </a:endParaRPr>
              </a:p>
            </p:txBody>
          </p:sp>
          <p:sp>
            <p:nvSpPr>
              <p:cNvPr id="75" name="Multiplizieren 74"/>
              <p:cNvSpPr/>
              <p:nvPr/>
            </p:nvSpPr>
            <p:spPr bwMode="auto">
              <a:xfrm>
                <a:off x="2771800" y="4941168"/>
                <a:ext cx="72008" cy="72008"/>
              </a:xfrm>
              <a:prstGeom prst="mathMultiply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Microsoft Sans Serif" pitchFamily="-110" charset="0"/>
                </a:endParaRPr>
              </a:p>
            </p:txBody>
          </p:sp>
          <p:sp>
            <p:nvSpPr>
              <p:cNvPr id="76" name="Multiplizieren 75"/>
              <p:cNvSpPr/>
              <p:nvPr/>
            </p:nvSpPr>
            <p:spPr bwMode="auto">
              <a:xfrm>
                <a:off x="2771800" y="4869160"/>
                <a:ext cx="72008" cy="72008"/>
              </a:xfrm>
              <a:prstGeom prst="mathMultiply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Microsoft Sans Serif" pitchFamily="-110" charset="0"/>
                </a:endParaRPr>
              </a:p>
            </p:txBody>
          </p:sp>
          <p:sp>
            <p:nvSpPr>
              <p:cNvPr id="77" name="Multiplizieren 76"/>
              <p:cNvSpPr/>
              <p:nvPr/>
            </p:nvSpPr>
            <p:spPr bwMode="auto">
              <a:xfrm>
                <a:off x="3779912" y="4869160"/>
                <a:ext cx="72008" cy="72008"/>
              </a:xfrm>
              <a:prstGeom prst="mathMultiply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Microsoft Sans Serif" pitchFamily="-110" charset="0"/>
                </a:endParaRPr>
              </a:p>
            </p:txBody>
          </p:sp>
        </p:grpSp>
        <p:grpSp>
          <p:nvGrpSpPr>
            <p:cNvPr id="63" name="Gruppieren 62"/>
            <p:cNvGrpSpPr/>
            <p:nvPr/>
          </p:nvGrpSpPr>
          <p:grpSpPr>
            <a:xfrm rot="16200000" flipH="1">
              <a:off x="4427984" y="1700808"/>
              <a:ext cx="1080120" cy="1800200"/>
              <a:chOff x="2771800" y="3212976"/>
              <a:chExt cx="1080120" cy="1800200"/>
            </a:xfrm>
          </p:grpSpPr>
          <p:sp>
            <p:nvSpPr>
              <p:cNvPr id="64" name="Multiplizieren 63"/>
              <p:cNvSpPr/>
              <p:nvPr/>
            </p:nvSpPr>
            <p:spPr bwMode="auto">
              <a:xfrm>
                <a:off x="2771800" y="3212976"/>
                <a:ext cx="72008" cy="72008"/>
              </a:xfrm>
              <a:prstGeom prst="mathMultiply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Microsoft Sans Serif" pitchFamily="-110" charset="0"/>
                </a:endParaRPr>
              </a:p>
            </p:txBody>
          </p:sp>
          <p:sp>
            <p:nvSpPr>
              <p:cNvPr id="65" name="Multiplizieren 64"/>
              <p:cNvSpPr/>
              <p:nvPr/>
            </p:nvSpPr>
            <p:spPr bwMode="auto">
              <a:xfrm>
                <a:off x="2771800" y="3933056"/>
                <a:ext cx="72008" cy="72008"/>
              </a:xfrm>
              <a:prstGeom prst="mathMultiply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Microsoft Sans Serif" pitchFamily="-110" charset="0"/>
                </a:endParaRPr>
              </a:p>
            </p:txBody>
          </p:sp>
          <p:sp>
            <p:nvSpPr>
              <p:cNvPr id="66" name="Multiplizieren 65"/>
              <p:cNvSpPr/>
              <p:nvPr/>
            </p:nvSpPr>
            <p:spPr bwMode="auto">
              <a:xfrm>
                <a:off x="3779912" y="3933056"/>
                <a:ext cx="72008" cy="72008"/>
              </a:xfrm>
              <a:prstGeom prst="mathMultiply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Microsoft Sans Serif" pitchFamily="-110" charset="0"/>
                </a:endParaRPr>
              </a:p>
            </p:txBody>
          </p:sp>
          <p:sp>
            <p:nvSpPr>
              <p:cNvPr id="67" name="Multiplizieren 66"/>
              <p:cNvSpPr/>
              <p:nvPr/>
            </p:nvSpPr>
            <p:spPr bwMode="auto">
              <a:xfrm>
                <a:off x="3779912" y="4941168"/>
                <a:ext cx="72008" cy="72008"/>
              </a:xfrm>
              <a:prstGeom prst="mathMultiply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Microsoft Sans Serif" pitchFamily="-110" charset="0"/>
                </a:endParaRPr>
              </a:p>
            </p:txBody>
          </p:sp>
          <p:sp>
            <p:nvSpPr>
              <p:cNvPr id="68" name="Multiplizieren 67"/>
              <p:cNvSpPr/>
              <p:nvPr/>
            </p:nvSpPr>
            <p:spPr bwMode="auto">
              <a:xfrm>
                <a:off x="2771800" y="4941168"/>
                <a:ext cx="72008" cy="72008"/>
              </a:xfrm>
              <a:prstGeom prst="mathMultiply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Microsoft Sans Serif" pitchFamily="-110" charset="0"/>
                </a:endParaRPr>
              </a:p>
            </p:txBody>
          </p:sp>
          <p:sp>
            <p:nvSpPr>
              <p:cNvPr id="69" name="Multiplizieren 68"/>
              <p:cNvSpPr/>
              <p:nvPr/>
            </p:nvSpPr>
            <p:spPr bwMode="auto">
              <a:xfrm>
                <a:off x="2771800" y="4869160"/>
                <a:ext cx="72008" cy="72008"/>
              </a:xfrm>
              <a:prstGeom prst="mathMultiply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Microsoft Sans Serif" pitchFamily="-110" charset="0"/>
                </a:endParaRPr>
              </a:p>
            </p:txBody>
          </p:sp>
          <p:sp>
            <p:nvSpPr>
              <p:cNvPr id="70" name="Multiplizieren 69"/>
              <p:cNvSpPr/>
              <p:nvPr/>
            </p:nvSpPr>
            <p:spPr bwMode="auto">
              <a:xfrm>
                <a:off x="3779912" y="4869160"/>
                <a:ext cx="72008" cy="72008"/>
              </a:xfrm>
              <a:prstGeom prst="mathMultiply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00" b="1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Microsoft Sans Serif" pitchFamily="-110" charset="0"/>
                </a:endParaRPr>
              </a:p>
            </p:txBody>
          </p:sp>
        </p:grpSp>
      </p:grpSp>
      <p:sp>
        <p:nvSpPr>
          <p:cNvPr id="78" name="Rechteck 77"/>
          <p:cNvSpPr/>
          <p:nvPr/>
        </p:nvSpPr>
        <p:spPr>
          <a:xfrm>
            <a:off x="6012160" y="5723463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DE" sz="1400" kern="0" dirty="0" err="1" smtClean="0">
                <a:solidFill>
                  <a:srgbClr val="001D4B"/>
                </a:solidFill>
                <a:ea typeface="ＭＳ Ｐゴシック" pitchFamily="34" charset="-128"/>
              </a:rPr>
              <a:t>Jacobian</a:t>
            </a:r>
            <a:r>
              <a:rPr lang="de-DE" sz="1400" kern="0" dirty="0" smtClean="0">
                <a:solidFill>
                  <a:srgbClr val="001D4B"/>
                </a:solidFill>
                <a:ea typeface="ＭＳ Ｐゴシック" pitchFamily="34" charset="-128"/>
              </a:rPr>
              <a:t> Matrix </a:t>
            </a:r>
            <a:r>
              <a:rPr lang="de-DE" sz="1400" kern="0" dirty="0" err="1" smtClean="0">
                <a:solidFill>
                  <a:srgbClr val="001D4B"/>
                </a:solidFill>
                <a:ea typeface="ＭＳ Ｐゴシック" pitchFamily="34" charset="-128"/>
              </a:rPr>
              <a:t>Sparsity</a:t>
            </a:r>
            <a:r>
              <a:rPr lang="de-DE" sz="1400" kern="0" dirty="0" smtClean="0">
                <a:solidFill>
                  <a:srgbClr val="001D4B"/>
                </a:solidFill>
                <a:ea typeface="ＭＳ Ｐゴシック" pitchFamily="34" charset="-128"/>
              </a:rPr>
              <a:t> Pattern</a:t>
            </a:r>
            <a:endParaRPr lang="de-DE" sz="1400" kern="0" dirty="0">
              <a:solidFill>
                <a:srgbClr val="001D4B"/>
              </a:solidFill>
              <a:ea typeface="ＭＳ Ｐゴシック" pitchFamily="34" charset="-128"/>
            </a:endParaRPr>
          </a:p>
        </p:txBody>
      </p:sp>
      <p:sp>
        <p:nvSpPr>
          <p:cNvPr id="79" name="Rechteck 78"/>
          <p:cNvSpPr/>
          <p:nvPr/>
        </p:nvSpPr>
        <p:spPr>
          <a:xfrm>
            <a:off x="938212" y="5708399"/>
            <a:ext cx="4734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DE" sz="1600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Instead</a:t>
            </a:r>
            <a:r>
              <a:rPr lang="de-DE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de-DE" sz="1600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of</a:t>
            </a:r>
            <a:r>
              <a:rPr lang="de-DE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de-DE" sz="1600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hard-coded</a:t>
            </a:r>
            <a:r>
              <a:rPr lang="de-DE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de-DE" sz="1600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equipment</a:t>
            </a:r>
            <a:r>
              <a:rPr lang="de-DE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de-DE" sz="1600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models</a:t>
            </a:r>
            <a:r>
              <a:rPr lang="de-DE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de-DE" sz="1600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rather</a:t>
            </a:r>
            <a:r>
              <a:rPr lang="de-DE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de-DE" sz="1600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use</a:t>
            </a:r>
            <a:r>
              <a:rPr lang="de-DE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/>
            </a:r>
            <a:br>
              <a:rPr lang="de-DE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de-DE" sz="1600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Modelica-based</a:t>
            </a:r>
            <a:r>
              <a:rPr lang="de-DE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de-DE" sz="1600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equipment</a:t>
            </a:r>
            <a:r>
              <a:rPr lang="de-DE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de-DE" sz="1600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models</a:t>
            </a:r>
            <a:endParaRPr lang="de-DE" sz="16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18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28688" y="1844824"/>
            <a:ext cx="7345362" cy="1470025"/>
          </a:xfrm>
        </p:spPr>
        <p:txBody>
          <a:bodyPr>
            <a:normAutofit/>
          </a:bodyPr>
          <a:lstStyle/>
          <a:p>
            <a:r>
              <a:rPr lang="de-LU" dirty="0" smtClean="0"/>
              <a:t>Co-Simulation </a:t>
            </a:r>
            <a:r>
              <a:rPr lang="de-LU" dirty="0" err="1" smtClean="0"/>
              <a:t>between</a:t>
            </a:r>
            <a:r>
              <a:rPr lang="de-LU" dirty="0" smtClean="0"/>
              <a:t> </a:t>
            </a:r>
            <a:r>
              <a:rPr lang="de-LU" dirty="0" err="1" smtClean="0"/>
              <a:t>detailed</a:t>
            </a:r>
            <a:r>
              <a:rPr lang="de-LU" dirty="0" smtClean="0"/>
              <a:t> </a:t>
            </a:r>
            <a:r>
              <a:rPr lang="de-LU" dirty="0" err="1" smtClean="0"/>
              <a:t>building</a:t>
            </a:r>
            <a:r>
              <a:rPr lang="de-LU" dirty="0" smtClean="0"/>
              <a:t> </a:t>
            </a:r>
            <a:r>
              <a:rPr lang="de-LU" dirty="0" err="1" smtClean="0"/>
              <a:t>energy</a:t>
            </a:r>
            <a:r>
              <a:rPr lang="de-LU" dirty="0" smtClean="0"/>
              <a:t> </a:t>
            </a:r>
            <a:r>
              <a:rPr lang="de-LU" dirty="0" err="1" smtClean="0"/>
              <a:t>performance</a:t>
            </a:r>
            <a:r>
              <a:rPr lang="de-LU" dirty="0" smtClean="0"/>
              <a:t> </a:t>
            </a:r>
            <a:r>
              <a:rPr lang="de-LU" dirty="0" err="1" smtClean="0"/>
              <a:t>simulation</a:t>
            </a:r>
            <a:r>
              <a:rPr lang="de-LU" dirty="0" smtClean="0"/>
              <a:t> </a:t>
            </a:r>
            <a:r>
              <a:rPr lang="de-LU" dirty="0" err="1" smtClean="0"/>
              <a:t>and</a:t>
            </a:r>
            <a:r>
              <a:rPr lang="de-LU" dirty="0" smtClean="0"/>
              <a:t> </a:t>
            </a:r>
            <a:r>
              <a:rPr lang="de-LU" dirty="0" err="1" smtClean="0"/>
              <a:t>Modelica</a:t>
            </a:r>
            <a:r>
              <a:rPr lang="de-LU" dirty="0" smtClean="0"/>
              <a:t> HVAC </a:t>
            </a:r>
            <a:r>
              <a:rPr lang="de-LU" dirty="0" err="1" smtClean="0"/>
              <a:t>component</a:t>
            </a:r>
            <a:r>
              <a:rPr lang="de-LU" dirty="0" smtClean="0"/>
              <a:t> </a:t>
            </a:r>
            <a:r>
              <a:rPr lang="de-LU" dirty="0" err="1" smtClean="0"/>
              <a:t>models</a:t>
            </a:r>
            <a:endParaRPr lang="de-LU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38287" y="3573016"/>
            <a:ext cx="7345362" cy="1080120"/>
          </a:xfrm>
        </p:spPr>
        <p:txBody>
          <a:bodyPr>
            <a:normAutofit fontScale="70000" lnSpcReduction="20000"/>
          </a:bodyPr>
          <a:lstStyle/>
          <a:p>
            <a:r>
              <a:rPr lang="de-LU" sz="4000" dirty="0" smtClean="0"/>
              <a:t>Andreas Nicolai </a:t>
            </a:r>
            <a:r>
              <a:rPr lang="de-LU" sz="4000" dirty="0" err="1" smtClean="0"/>
              <a:t>and</a:t>
            </a:r>
            <a:r>
              <a:rPr lang="de-LU" sz="4000" dirty="0" smtClean="0"/>
              <a:t> Anne </a:t>
            </a:r>
            <a:r>
              <a:rPr lang="de-LU" sz="4000" dirty="0" err="1" smtClean="0"/>
              <a:t>Paepcke</a:t>
            </a:r>
            <a:endParaRPr lang="de-LU" sz="4000" dirty="0" smtClean="0"/>
          </a:p>
          <a:p>
            <a:r>
              <a:rPr lang="de-LU" sz="3300" i="1" dirty="0" smtClean="0"/>
              <a:t/>
            </a:r>
            <a:br>
              <a:rPr lang="de-LU" sz="3300" i="1" dirty="0" smtClean="0"/>
            </a:br>
            <a:r>
              <a:rPr lang="de-LU" sz="3300" i="1" dirty="0" smtClean="0"/>
              <a:t>andreas.nicolai@tu-dresden.de</a:t>
            </a:r>
            <a:endParaRPr lang="de-LU" sz="3300" i="1" dirty="0"/>
          </a:p>
        </p:txBody>
      </p:sp>
    </p:spTree>
    <p:extLst>
      <p:ext uri="{BB962C8B-B14F-4D97-AF65-F5344CB8AC3E}">
        <p14:creationId xmlns:p14="http://schemas.microsoft.com/office/powerpoint/2010/main" val="31041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23550" y="861708"/>
            <a:ext cx="7594227" cy="1143000"/>
          </a:xfrm>
        </p:spPr>
        <p:txBody>
          <a:bodyPr>
            <a:normAutofit/>
          </a:bodyPr>
          <a:lstStyle/>
          <a:p>
            <a:r>
              <a:rPr lang="de-DE" sz="2000" dirty="0" smtClean="0"/>
              <a:t>Internal </a:t>
            </a:r>
            <a:r>
              <a:rPr lang="de-DE" sz="2000" dirty="0" err="1" smtClean="0"/>
              <a:t>functionality</a:t>
            </a:r>
            <a:r>
              <a:rPr lang="de-DE" sz="2000" dirty="0" smtClean="0"/>
              <a:t> (</a:t>
            </a:r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discussion</a:t>
            </a:r>
            <a:r>
              <a:rPr lang="de-DE" sz="2000" dirty="0" smtClean="0"/>
              <a:t>)</a:t>
            </a:r>
            <a:endParaRPr lang="de-LU" sz="20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628800"/>
            <a:ext cx="3919382" cy="47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4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6"/>
            <a:ext cx="7594227" cy="1143000"/>
          </a:xfrm>
        </p:spPr>
        <p:txBody>
          <a:bodyPr/>
          <a:lstStyle/>
          <a:p>
            <a:r>
              <a:rPr lang="de-DE" dirty="0" err="1" smtClean="0"/>
              <a:t>Functionality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Co-Simulation Master</a:t>
            </a:r>
            <a:endParaRPr lang="de-LU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80" name="Inhaltsplatzhalter 5"/>
          <p:cNvSpPr>
            <a:spLocks noGrp="1"/>
          </p:cNvSpPr>
          <p:nvPr>
            <p:ph idx="1"/>
          </p:nvPr>
        </p:nvSpPr>
        <p:spPr>
          <a:xfrm>
            <a:off x="928688" y="2132856"/>
            <a:ext cx="7459662" cy="377728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Model </a:t>
            </a:r>
            <a:r>
              <a:rPr lang="de-DE" dirty="0" err="1" smtClean="0"/>
              <a:t>acts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Co-Simulation </a:t>
            </a:r>
            <a:r>
              <a:rPr lang="de-DE" dirty="0" err="1" smtClean="0"/>
              <a:t>slave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Interacts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Master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/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Time </a:t>
            </a:r>
            <a:r>
              <a:rPr lang="de-DE" dirty="0" err="1"/>
              <a:t>integration</a:t>
            </a:r>
            <a:r>
              <a:rPr lang="de-DE" dirty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/>
              <a:t>a 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Master </a:t>
            </a:r>
            <a:r>
              <a:rPr lang="de-DE" dirty="0" err="1" smtClean="0"/>
              <a:t>calls</a:t>
            </a:r>
            <a:r>
              <a:rPr lang="de-DE" dirty="0" smtClean="0"/>
              <a:t> </a:t>
            </a:r>
            <a:r>
              <a:rPr lang="de-DE" dirty="0" err="1" smtClean="0"/>
              <a:t>doStep</a:t>
            </a:r>
            <a:r>
              <a:rPr lang="de-DE" dirty="0" smtClean="0"/>
              <a:t>()</a:t>
            </a:r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5026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81" name="Oval 58"/>
          <p:cNvSpPr>
            <a:spLocks noChangeArrowheads="1"/>
          </p:cNvSpPr>
          <p:nvPr/>
        </p:nvSpPr>
        <p:spPr bwMode="auto">
          <a:xfrm>
            <a:off x="2762277" y="2409380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6" name="Line 84"/>
          <p:cNvSpPr>
            <a:spLocks noChangeShapeType="1"/>
          </p:cNvSpPr>
          <p:nvPr/>
        </p:nvSpPr>
        <p:spPr bwMode="auto">
          <a:xfrm flipV="1">
            <a:off x="1966839" y="3433212"/>
            <a:ext cx="432171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9" name="Line 87"/>
          <p:cNvSpPr>
            <a:spLocks noChangeShapeType="1"/>
          </p:cNvSpPr>
          <p:nvPr/>
        </p:nvSpPr>
        <p:spPr bwMode="auto">
          <a:xfrm>
            <a:off x="2614621" y="3071299"/>
            <a:ext cx="0" cy="1800039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0" name="Line 88"/>
          <p:cNvSpPr>
            <a:spLocks noChangeShapeType="1"/>
          </p:cNvSpPr>
          <p:nvPr/>
        </p:nvSpPr>
        <p:spPr bwMode="auto">
          <a:xfrm>
            <a:off x="5710634" y="3072886"/>
            <a:ext cx="0" cy="1800039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2" name="Text Box 90"/>
          <p:cNvSpPr txBox="1">
            <a:spLocks noChangeArrowheads="1"/>
          </p:cNvSpPr>
          <p:nvPr/>
        </p:nvSpPr>
        <p:spPr bwMode="auto">
          <a:xfrm>
            <a:off x="2616208" y="2999869"/>
            <a:ext cx="13660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t_commStart</a:t>
            </a:r>
          </a:p>
        </p:txBody>
      </p:sp>
      <p:sp>
        <p:nvSpPr>
          <p:cNvPr id="103" name="Text Box 91"/>
          <p:cNvSpPr txBox="1">
            <a:spLocks noChangeArrowheads="1"/>
          </p:cNvSpPr>
          <p:nvPr/>
        </p:nvSpPr>
        <p:spPr bwMode="auto">
          <a:xfrm>
            <a:off x="493359" y="3153757"/>
            <a:ext cx="14734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Integration </a:t>
            </a:r>
            <a:b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</a:br>
            <a: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time </a:t>
            </a:r>
            <a:r>
              <a:rPr kumimoji="0" lang="de-DE" alt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frame</a:t>
            </a:r>
            <a:endParaRPr kumimoji="0" lang="de-DE" alt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133" name="Line 123"/>
          <p:cNvSpPr>
            <a:spLocks noChangeShapeType="1"/>
          </p:cNvSpPr>
          <p:nvPr/>
        </p:nvSpPr>
        <p:spPr bwMode="auto">
          <a:xfrm>
            <a:off x="1966839" y="3071299"/>
            <a:ext cx="0" cy="180003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4" name="Line 125"/>
          <p:cNvSpPr>
            <a:spLocks noChangeShapeType="1"/>
          </p:cNvSpPr>
          <p:nvPr/>
        </p:nvSpPr>
        <p:spPr bwMode="auto">
          <a:xfrm>
            <a:off x="2616208" y="3431624"/>
            <a:ext cx="309601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7" name="Text Box 128"/>
          <p:cNvSpPr txBox="1">
            <a:spLocks noChangeArrowheads="1"/>
          </p:cNvSpPr>
          <p:nvPr/>
        </p:nvSpPr>
        <p:spPr bwMode="auto">
          <a:xfrm>
            <a:off x="1930323" y="2999869"/>
            <a:ext cx="3994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t0</a:t>
            </a:r>
          </a:p>
        </p:txBody>
      </p:sp>
      <p:sp>
        <p:nvSpPr>
          <p:cNvPr id="138" name="Line 130"/>
          <p:cNvSpPr>
            <a:spLocks noChangeShapeType="1"/>
          </p:cNvSpPr>
          <p:nvPr/>
        </p:nvSpPr>
        <p:spPr bwMode="auto">
          <a:xfrm flipV="1">
            <a:off x="1966839" y="1595077"/>
            <a:ext cx="0" cy="12603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0" name="Text Box 132"/>
          <p:cNvSpPr txBox="1">
            <a:spLocks noChangeArrowheads="1"/>
          </p:cNvSpPr>
          <p:nvPr/>
        </p:nvSpPr>
        <p:spPr bwMode="auto">
          <a:xfrm>
            <a:off x="1968427" y="1515710"/>
            <a:ext cx="2920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y</a:t>
            </a:r>
          </a:p>
        </p:txBody>
      </p:sp>
      <p:cxnSp>
        <p:nvCxnSpPr>
          <p:cNvPr id="150" name="Gerade Verbindung mit Pfeil 149"/>
          <p:cNvCxnSpPr/>
          <p:nvPr/>
        </p:nvCxnSpPr>
        <p:spPr bwMode="auto">
          <a:xfrm flipV="1">
            <a:off x="2613514" y="4935203"/>
            <a:ext cx="0" cy="54198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51" name="Text Box 90"/>
          <p:cNvSpPr txBox="1">
            <a:spLocks noChangeArrowheads="1"/>
          </p:cNvSpPr>
          <p:nvPr/>
        </p:nvSpPr>
        <p:spPr bwMode="auto">
          <a:xfrm>
            <a:off x="2440967" y="5477190"/>
            <a:ext cx="22252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Master-&gt;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doStep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(...)</a:t>
            </a:r>
          </a:p>
        </p:txBody>
      </p:sp>
      <p:sp>
        <p:nvSpPr>
          <p:cNvPr id="152" name="Text Box 89"/>
          <p:cNvSpPr txBox="1">
            <a:spLocks noChangeArrowheads="1"/>
          </p:cNvSpPr>
          <p:nvPr/>
        </p:nvSpPr>
        <p:spPr bwMode="auto">
          <a:xfrm>
            <a:off x="5712222" y="2999869"/>
            <a:ext cx="11512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t_commEnd</a:t>
            </a:r>
            <a:endParaRPr kumimoji="0" lang="de-DE" alt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153" name="Rechteck 152"/>
          <p:cNvSpPr/>
          <p:nvPr/>
        </p:nvSpPr>
        <p:spPr>
          <a:xfrm>
            <a:off x="2612240" y="1515710"/>
            <a:ext cx="3543935" cy="1409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4" name="Textfeld 153"/>
          <p:cNvSpPr txBox="1"/>
          <p:nvPr/>
        </p:nvSpPr>
        <p:spPr>
          <a:xfrm>
            <a:off x="3979510" y="1177156"/>
            <a:ext cx="46928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Master </a:t>
            </a:r>
            <a:r>
              <a:rPr lang="de-DE" dirty="0" err="1" smtClean="0"/>
              <a:t>requests</a:t>
            </a:r>
            <a:r>
              <a:rPr lang="de-DE" dirty="0" smtClean="0"/>
              <a:t> </a:t>
            </a:r>
            <a:r>
              <a:rPr lang="de-DE" dirty="0" err="1" smtClean="0"/>
              <a:t>slave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integrate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interval</a:t>
            </a:r>
            <a:r>
              <a:rPr lang="de-DE" dirty="0" smtClean="0"/>
              <a:t> </a:t>
            </a:r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 </a:t>
            </a:r>
            <a:r>
              <a:rPr lang="de-DE" dirty="0" err="1" smtClean="0"/>
              <a:t>known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solution</a:t>
            </a:r>
            <a:endParaRPr lang="de-DE" dirty="0"/>
          </a:p>
        </p:txBody>
      </p:sp>
      <p:sp>
        <p:nvSpPr>
          <p:cNvPr id="139" name="Oval 131"/>
          <p:cNvSpPr>
            <a:spLocks noChangeArrowheads="1"/>
          </p:cNvSpPr>
          <p:nvPr/>
        </p:nvSpPr>
        <p:spPr bwMode="auto">
          <a:xfrm>
            <a:off x="2589218" y="2569701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80" name="Freeform 40"/>
          <p:cNvSpPr>
            <a:spLocks/>
          </p:cNvSpPr>
          <p:nvPr/>
        </p:nvSpPr>
        <p:spPr bwMode="auto">
          <a:xfrm>
            <a:off x="2506658" y="1847463"/>
            <a:ext cx="3245257" cy="955576"/>
          </a:xfrm>
          <a:custGeom>
            <a:avLst/>
            <a:gdLst>
              <a:gd name="T0" fmla="*/ 0 w 3122"/>
              <a:gd name="T1" fmla="*/ 856884 h 919"/>
              <a:gd name="T2" fmla="*/ 424055 w 3122"/>
              <a:gd name="T3" fmla="*/ 479397 h 919"/>
              <a:gd name="T4" fmla="*/ 1037271 w 3122"/>
              <a:gd name="T5" fmla="*/ 101911 h 919"/>
              <a:gd name="T6" fmla="*/ 1509136 w 3122"/>
              <a:gd name="T7" fmla="*/ 101911 h 919"/>
              <a:gd name="T8" fmla="*/ 1650488 w 3122"/>
              <a:gd name="T9" fmla="*/ 715456 h 919"/>
              <a:gd name="T10" fmla="*/ 2213816 w 3122"/>
              <a:gd name="T11" fmla="*/ 955675 h 919"/>
              <a:gd name="T12" fmla="*/ 2829111 w 3122"/>
              <a:gd name="T13" fmla="*/ 715456 h 919"/>
              <a:gd name="T14" fmla="*/ 3244851 w 3122"/>
              <a:gd name="T15" fmla="*/ 255817 h 9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122" h="919">
                <a:moveTo>
                  <a:pt x="0" y="824"/>
                </a:moveTo>
                <a:cubicBezTo>
                  <a:pt x="121" y="703"/>
                  <a:pt x="242" y="582"/>
                  <a:pt x="408" y="461"/>
                </a:cubicBezTo>
                <a:cubicBezTo>
                  <a:pt x="574" y="340"/>
                  <a:pt x="824" y="158"/>
                  <a:pt x="998" y="98"/>
                </a:cubicBezTo>
                <a:cubicBezTo>
                  <a:pt x="1172" y="38"/>
                  <a:pt x="1354" y="0"/>
                  <a:pt x="1452" y="98"/>
                </a:cubicBezTo>
                <a:cubicBezTo>
                  <a:pt x="1550" y="196"/>
                  <a:pt x="1475" y="551"/>
                  <a:pt x="1588" y="688"/>
                </a:cubicBezTo>
                <a:cubicBezTo>
                  <a:pt x="1701" y="825"/>
                  <a:pt x="1941" y="919"/>
                  <a:pt x="2130" y="919"/>
                </a:cubicBezTo>
                <a:cubicBezTo>
                  <a:pt x="2319" y="919"/>
                  <a:pt x="2557" y="800"/>
                  <a:pt x="2722" y="688"/>
                </a:cubicBezTo>
                <a:cubicBezTo>
                  <a:pt x="2887" y="576"/>
                  <a:pt x="3039" y="338"/>
                  <a:pt x="3122" y="24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1" name="Oval 58"/>
          <p:cNvSpPr>
            <a:spLocks noChangeArrowheads="1"/>
          </p:cNvSpPr>
          <p:nvPr/>
        </p:nvSpPr>
        <p:spPr bwMode="auto">
          <a:xfrm>
            <a:off x="2762277" y="2409380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6" name="Line 84"/>
          <p:cNvSpPr>
            <a:spLocks noChangeShapeType="1"/>
          </p:cNvSpPr>
          <p:nvPr/>
        </p:nvSpPr>
        <p:spPr bwMode="auto">
          <a:xfrm flipV="1">
            <a:off x="1966839" y="3433212"/>
            <a:ext cx="432171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7" name="Line 85"/>
          <p:cNvSpPr>
            <a:spLocks noChangeShapeType="1"/>
          </p:cNvSpPr>
          <p:nvPr/>
        </p:nvSpPr>
        <p:spPr bwMode="auto">
          <a:xfrm flipV="1">
            <a:off x="1966839" y="4007828"/>
            <a:ext cx="4321717" cy="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9" name="Line 87"/>
          <p:cNvSpPr>
            <a:spLocks noChangeShapeType="1"/>
          </p:cNvSpPr>
          <p:nvPr/>
        </p:nvSpPr>
        <p:spPr bwMode="auto">
          <a:xfrm>
            <a:off x="2614621" y="3071299"/>
            <a:ext cx="0" cy="1800039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0" name="Line 88"/>
          <p:cNvSpPr>
            <a:spLocks noChangeShapeType="1"/>
          </p:cNvSpPr>
          <p:nvPr/>
        </p:nvSpPr>
        <p:spPr bwMode="auto">
          <a:xfrm>
            <a:off x="5710634" y="3072886"/>
            <a:ext cx="0" cy="1800039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2" name="Text Box 90"/>
          <p:cNvSpPr txBox="1">
            <a:spLocks noChangeArrowheads="1"/>
          </p:cNvSpPr>
          <p:nvPr/>
        </p:nvSpPr>
        <p:spPr bwMode="auto">
          <a:xfrm>
            <a:off x="2616208" y="2999869"/>
            <a:ext cx="13660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t_commStart</a:t>
            </a:r>
          </a:p>
        </p:txBody>
      </p:sp>
      <p:sp>
        <p:nvSpPr>
          <p:cNvPr id="103" name="Text Box 91"/>
          <p:cNvSpPr txBox="1">
            <a:spLocks noChangeArrowheads="1"/>
          </p:cNvSpPr>
          <p:nvPr/>
        </p:nvSpPr>
        <p:spPr bwMode="auto">
          <a:xfrm>
            <a:off x="493359" y="3153757"/>
            <a:ext cx="14734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Integration </a:t>
            </a:r>
            <a:b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</a:br>
            <a: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time </a:t>
            </a:r>
            <a:r>
              <a:rPr kumimoji="0" lang="de-DE" alt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frame</a:t>
            </a:r>
            <a:endParaRPr kumimoji="0" lang="de-DE" alt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104" name="Text Box 92"/>
          <p:cNvSpPr txBox="1">
            <a:spLocks noChangeArrowheads="1"/>
          </p:cNvSpPr>
          <p:nvPr/>
        </p:nvSpPr>
        <p:spPr bwMode="auto">
          <a:xfrm>
            <a:off x="493359" y="3863380"/>
            <a:ext cx="12586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Time </a:t>
            </a:r>
            <a:r>
              <a:rPr kumimoji="0" lang="de-DE" alt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steps</a:t>
            </a:r>
            <a:endParaRPr kumimoji="0" lang="de-DE" alt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106" name="Line 94"/>
          <p:cNvSpPr>
            <a:spLocks noChangeShapeType="1"/>
          </p:cNvSpPr>
          <p:nvPr/>
        </p:nvSpPr>
        <p:spPr bwMode="auto">
          <a:xfrm>
            <a:off x="2781329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7" name="Line 95"/>
          <p:cNvSpPr>
            <a:spLocks noChangeShapeType="1"/>
          </p:cNvSpPr>
          <p:nvPr/>
        </p:nvSpPr>
        <p:spPr bwMode="auto">
          <a:xfrm>
            <a:off x="3306858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0" name="AutoShape 120"/>
          <p:cNvSpPr>
            <a:spLocks/>
          </p:cNvSpPr>
          <p:nvPr/>
        </p:nvSpPr>
        <p:spPr bwMode="auto">
          <a:xfrm rot="5400000" flipV="1">
            <a:off x="3009966" y="3576015"/>
            <a:ext cx="71431" cy="504888"/>
          </a:xfrm>
          <a:prstGeom prst="leftBrace">
            <a:avLst>
              <a:gd name="adj1" fmla="val 58888"/>
              <a:gd name="adj2" fmla="val 50000"/>
            </a:avLst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1" name="Text Box 121"/>
          <p:cNvSpPr txBox="1">
            <a:spLocks noChangeArrowheads="1"/>
          </p:cNvSpPr>
          <p:nvPr/>
        </p:nvSpPr>
        <p:spPr bwMode="auto">
          <a:xfrm>
            <a:off x="2703532" y="3585596"/>
            <a:ext cx="7192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dt</a:t>
            </a:r>
          </a:p>
        </p:txBody>
      </p:sp>
      <p:sp>
        <p:nvSpPr>
          <p:cNvPr id="133" name="Line 123"/>
          <p:cNvSpPr>
            <a:spLocks noChangeShapeType="1"/>
          </p:cNvSpPr>
          <p:nvPr/>
        </p:nvSpPr>
        <p:spPr bwMode="auto">
          <a:xfrm>
            <a:off x="1966839" y="3071299"/>
            <a:ext cx="0" cy="180003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4" name="Line 125"/>
          <p:cNvSpPr>
            <a:spLocks noChangeShapeType="1"/>
          </p:cNvSpPr>
          <p:nvPr/>
        </p:nvSpPr>
        <p:spPr bwMode="auto">
          <a:xfrm>
            <a:off x="2616208" y="3431624"/>
            <a:ext cx="309601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5" name="Line 126"/>
          <p:cNvSpPr>
            <a:spLocks noChangeShapeType="1"/>
          </p:cNvSpPr>
          <p:nvPr/>
        </p:nvSpPr>
        <p:spPr bwMode="auto">
          <a:xfrm>
            <a:off x="2616209" y="4007828"/>
            <a:ext cx="6906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7" name="Text Box 128"/>
          <p:cNvSpPr txBox="1">
            <a:spLocks noChangeArrowheads="1"/>
          </p:cNvSpPr>
          <p:nvPr/>
        </p:nvSpPr>
        <p:spPr bwMode="auto">
          <a:xfrm>
            <a:off x="1930323" y="2999869"/>
            <a:ext cx="3994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t0</a:t>
            </a:r>
          </a:p>
        </p:txBody>
      </p:sp>
      <p:sp>
        <p:nvSpPr>
          <p:cNvPr id="138" name="Line 130"/>
          <p:cNvSpPr>
            <a:spLocks noChangeShapeType="1"/>
          </p:cNvSpPr>
          <p:nvPr/>
        </p:nvSpPr>
        <p:spPr bwMode="auto">
          <a:xfrm flipV="1">
            <a:off x="1966839" y="1595077"/>
            <a:ext cx="0" cy="12603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9" name="Oval 131"/>
          <p:cNvSpPr>
            <a:spLocks noChangeArrowheads="1"/>
          </p:cNvSpPr>
          <p:nvPr/>
        </p:nvSpPr>
        <p:spPr bwMode="auto">
          <a:xfrm>
            <a:off x="2589218" y="2569701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0" name="Text Box 132"/>
          <p:cNvSpPr txBox="1">
            <a:spLocks noChangeArrowheads="1"/>
          </p:cNvSpPr>
          <p:nvPr/>
        </p:nvSpPr>
        <p:spPr bwMode="auto">
          <a:xfrm>
            <a:off x="1968427" y="1515710"/>
            <a:ext cx="2920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y</a:t>
            </a:r>
          </a:p>
        </p:txBody>
      </p:sp>
      <p:sp>
        <p:nvSpPr>
          <p:cNvPr id="145" name="Line 105"/>
          <p:cNvSpPr>
            <a:spLocks noChangeShapeType="1"/>
          </p:cNvSpPr>
          <p:nvPr/>
        </p:nvSpPr>
        <p:spPr bwMode="auto">
          <a:xfrm>
            <a:off x="2614621" y="3936397"/>
            <a:ext cx="0" cy="144448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150" name="Gerade Verbindung mit Pfeil 149"/>
          <p:cNvCxnSpPr/>
          <p:nvPr/>
        </p:nvCxnSpPr>
        <p:spPr bwMode="auto">
          <a:xfrm flipV="1">
            <a:off x="2613514" y="4935203"/>
            <a:ext cx="0" cy="54198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51" name="Text Box 90"/>
          <p:cNvSpPr txBox="1">
            <a:spLocks noChangeArrowheads="1"/>
          </p:cNvSpPr>
          <p:nvPr/>
        </p:nvSpPr>
        <p:spPr bwMode="auto">
          <a:xfrm>
            <a:off x="2440967" y="5477190"/>
            <a:ext cx="22252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Master-&gt;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doStep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(...)</a:t>
            </a:r>
          </a:p>
        </p:txBody>
      </p:sp>
      <p:sp>
        <p:nvSpPr>
          <p:cNvPr id="152" name="Text Box 89"/>
          <p:cNvSpPr txBox="1">
            <a:spLocks noChangeArrowheads="1"/>
          </p:cNvSpPr>
          <p:nvPr/>
        </p:nvSpPr>
        <p:spPr bwMode="auto">
          <a:xfrm>
            <a:off x="5712222" y="2999869"/>
            <a:ext cx="11512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t_commEnd</a:t>
            </a:r>
            <a:endParaRPr kumimoji="0" lang="de-DE" alt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153" name="Rechteck 152"/>
          <p:cNvSpPr/>
          <p:nvPr/>
        </p:nvSpPr>
        <p:spPr>
          <a:xfrm>
            <a:off x="3306858" y="1515710"/>
            <a:ext cx="2849317" cy="1409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Oval 59"/>
          <p:cNvSpPr>
            <a:spLocks noChangeArrowheads="1"/>
          </p:cNvSpPr>
          <p:nvPr/>
        </p:nvSpPr>
        <p:spPr bwMode="auto">
          <a:xfrm>
            <a:off x="3281455" y="2042706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4" name="Textfeld 153"/>
          <p:cNvSpPr txBox="1"/>
          <p:nvPr/>
        </p:nvSpPr>
        <p:spPr>
          <a:xfrm>
            <a:off x="3979510" y="1177156"/>
            <a:ext cx="4583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Integrate</a:t>
            </a:r>
            <a:r>
              <a:rPr lang="de-DE" dirty="0" smtClean="0"/>
              <a:t> </a:t>
            </a:r>
            <a:r>
              <a:rPr lang="de-DE" dirty="0" err="1" smtClean="0"/>
              <a:t>step-by-step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adapt</a:t>
            </a:r>
            <a:r>
              <a:rPr lang="de-DE" dirty="0" smtClean="0"/>
              <a:t> time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error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/>
          </a:p>
        </p:txBody>
      </p:sp>
      <p:sp>
        <p:nvSpPr>
          <p:cNvPr id="155" name="Text Box 75"/>
          <p:cNvSpPr txBox="1">
            <a:spLocks noChangeArrowheads="1"/>
          </p:cNvSpPr>
          <p:nvPr/>
        </p:nvSpPr>
        <p:spPr bwMode="auto">
          <a:xfrm>
            <a:off x="941025" y="1084824"/>
            <a:ext cx="29770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computed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solutions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after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completed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integration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step</a:t>
            </a:r>
            <a:endParaRPr kumimoji="0" lang="de-DE" alt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156" name="Line 76"/>
          <p:cNvSpPr>
            <a:spLocks noChangeShapeType="1"/>
          </p:cNvSpPr>
          <p:nvPr/>
        </p:nvSpPr>
        <p:spPr bwMode="auto">
          <a:xfrm>
            <a:off x="2703532" y="1703016"/>
            <a:ext cx="58745" cy="677094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7" name="Line 137"/>
          <p:cNvSpPr>
            <a:spLocks noChangeShapeType="1"/>
          </p:cNvSpPr>
          <p:nvPr/>
        </p:nvSpPr>
        <p:spPr bwMode="auto">
          <a:xfrm>
            <a:off x="3082992" y="1703016"/>
            <a:ext cx="179410" cy="323817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80" name="Freeform 40"/>
          <p:cNvSpPr>
            <a:spLocks/>
          </p:cNvSpPr>
          <p:nvPr/>
        </p:nvSpPr>
        <p:spPr bwMode="auto">
          <a:xfrm>
            <a:off x="2506658" y="1847463"/>
            <a:ext cx="3245257" cy="955576"/>
          </a:xfrm>
          <a:custGeom>
            <a:avLst/>
            <a:gdLst>
              <a:gd name="T0" fmla="*/ 0 w 3122"/>
              <a:gd name="T1" fmla="*/ 856884 h 919"/>
              <a:gd name="T2" fmla="*/ 424055 w 3122"/>
              <a:gd name="T3" fmla="*/ 479397 h 919"/>
              <a:gd name="T4" fmla="*/ 1037271 w 3122"/>
              <a:gd name="T5" fmla="*/ 101911 h 919"/>
              <a:gd name="T6" fmla="*/ 1509136 w 3122"/>
              <a:gd name="T7" fmla="*/ 101911 h 919"/>
              <a:gd name="T8" fmla="*/ 1650488 w 3122"/>
              <a:gd name="T9" fmla="*/ 715456 h 919"/>
              <a:gd name="T10" fmla="*/ 2213816 w 3122"/>
              <a:gd name="T11" fmla="*/ 955675 h 919"/>
              <a:gd name="T12" fmla="*/ 2829111 w 3122"/>
              <a:gd name="T13" fmla="*/ 715456 h 919"/>
              <a:gd name="T14" fmla="*/ 3244851 w 3122"/>
              <a:gd name="T15" fmla="*/ 255817 h 9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122" h="919">
                <a:moveTo>
                  <a:pt x="0" y="824"/>
                </a:moveTo>
                <a:cubicBezTo>
                  <a:pt x="121" y="703"/>
                  <a:pt x="242" y="582"/>
                  <a:pt x="408" y="461"/>
                </a:cubicBezTo>
                <a:cubicBezTo>
                  <a:pt x="574" y="340"/>
                  <a:pt x="824" y="158"/>
                  <a:pt x="998" y="98"/>
                </a:cubicBezTo>
                <a:cubicBezTo>
                  <a:pt x="1172" y="38"/>
                  <a:pt x="1354" y="0"/>
                  <a:pt x="1452" y="98"/>
                </a:cubicBezTo>
                <a:cubicBezTo>
                  <a:pt x="1550" y="196"/>
                  <a:pt x="1475" y="551"/>
                  <a:pt x="1588" y="688"/>
                </a:cubicBezTo>
                <a:cubicBezTo>
                  <a:pt x="1701" y="825"/>
                  <a:pt x="1941" y="919"/>
                  <a:pt x="2130" y="919"/>
                </a:cubicBezTo>
                <a:cubicBezTo>
                  <a:pt x="2319" y="919"/>
                  <a:pt x="2557" y="800"/>
                  <a:pt x="2722" y="688"/>
                </a:cubicBezTo>
                <a:cubicBezTo>
                  <a:pt x="2887" y="576"/>
                  <a:pt x="3039" y="338"/>
                  <a:pt x="3122" y="24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1" name="Oval 58"/>
          <p:cNvSpPr>
            <a:spLocks noChangeArrowheads="1"/>
          </p:cNvSpPr>
          <p:nvPr/>
        </p:nvSpPr>
        <p:spPr bwMode="auto">
          <a:xfrm>
            <a:off x="2762277" y="2409380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2" name="Oval 59"/>
          <p:cNvSpPr>
            <a:spLocks noChangeArrowheads="1"/>
          </p:cNvSpPr>
          <p:nvPr/>
        </p:nvSpPr>
        <p:spPr bwMode="auto">
          <a:xfrm>
            <a:off x="3281455" y="2042706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3" name="Oval 60"/>
          <p:cNvSpPr>
            <a:spLocks noChangeArrowheads="1"/>
          </p:cNvSpPr>
          <p:nvPr/>
        </p:nvSpPr>
        <p:spPr bwMode="auto">
          <a:xfrm>
            <a:off x="3756176" y="1869686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4" name="Oval 62"/>
          <p:cNvSpPr>
            <a:spLocks noChangeArrowheads="1"/>
          </p:cNvSpPr>
          <p:nvPr/>
        </p:nvSpPr>
        <p:spPr bwMode="auto">
          <a:xfrm>
            <a:off x="3895894" y="1872860"/>
            <a:ext cx="46044" cy="46033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5" name="Oval 63"/>
          <p:cNvSpPr>
            <a:spLocks noChangeArrowheads="1"/>
          </p:cNvSpPr>
          <p:nvPr/>
        </p:nvSpPr>
        <p:spPr bwMode="auto">
          <a:xfrm>
            <a:off x="3991156" y="1926830"/>
            <a:ext cx="46044" cy="46033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6" name="Oval 64"/>
          <p:cNvSpPr>
            <a:spLocks noChangeArrowheads="1"/>
          </p:cNvSpPr>
          <p:nvPr/>
        </p:nvSpPr>
        <p:spPr bwMode="auto">
          <a:xfrm>
            <a:off x="4037199" y="2042706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7" name="Oval 65"/>
          <p:cNvSpPr>
            <a:spLocks noChangeArrowheads="1"/>
          </p:cNvSpPr>
          <p:nvPr/>
        </p:nvSpPr>
        <p:spPr bwMode="auto">
          <a:xfrm>
            <a:off x="4086418" y="2431602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8" name="Oval 66"/>
          <p:cNvSpPr>
            <a:spLocks noChangeArrowheads="1"/>
          </p:cNvSpPr>
          <p:nvPr/>
        </p:nvSpPr>
        <p:spPr bwMode="auto">
          <a:xfrm>
            <a:off x="4181680" y="2587161"/>
            <a:ext cx="47631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9" name="Oval 67"/>
          <p:cNvSpPr>
            <a:spLocks noChangeArrowheads="1"/>
          </p:cNvSpPr>
          <p:nvPr/>
        </p:nvSpPr>
        <p:spPr bwMode="auto">
          <a:xfrm>
            <a:off x="4416659" y="2720498"/>
            <a:ext cx="47631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0" name="Oval 68"/>
          <p:cNvSpPr>
            <a:spLocks noChangeArrowheads="1"/>
          </p:cNvSpPr>
          <p:nvPr/>
        </p:nvSpPr>
        <p:spPr bwMode="auto">
          <a:xfrm>
            <a:off x="4888206" y="2747483"/>
            <a:ext cx="47631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6" name="Line 84"/>
          <p:cNvSpPr>
            <a:spLocks noChangeShapeType="1"/>
          </p:cNvSpPr>
          <p:nvPr/>
        </p:nvSpPr>
        <p:spPr bwMode="auto">
          <a:xfrm flipV="1">
            <a:off x="1966839" y="3433212"/>
            <a:ext cx="432171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7" name="Line 85"/>
          <p:cNvSpPr>
            <a:spLocks noChangeShapeType="1"/>
          </p:cNvSpPr>
          <p:nvPr/>
        </p:nvSpPr>
        <p:spPr bwMode="auto">
          <a:xfrm flipV="1">
            <a:off x="1966839" y="4007828"/>
            <a:ext cx="4321717" cy="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9" name="Line 87"/>
          <p:cNvSpPr>
            <a:spLocks noChangeShapeType="1"/>
          </p:cNvSpPr>
          <p:nvPr/>
        </p:nvSpPr>
        <p:spPr bwMode="auto">
          <a:xfrm>
            <a:off x="2614621" y="3071299"/>
            <a:ext cx="0" cy="1800039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0" name="Line 88"/>
          <p:cNvSpPr>
            <a:spLocks noChangeShapeType="1"/>
          </p:cNvSpPr>
          <p:nvPr/>
        </p:nvSpPr>
        <p:spPr bwMode="auto">
          <a:xfrm>
            <a:off x="5710634" y="3072886"/>
            <a:ext cx="0" cy="1800039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2" name="Text Box 90"/>
          <p:cNvSpPr txBox="1">
            <a:spLocks noChangeArrowheads="1"/>
          </p:cNvSpPr>
          <p:nvPr/>
        </p:nvSpPr>
        <p:spPr bwMode="auto">
          <a:xfrm>
            <a:off x="2616208" y="2999869"/>
            <a:ext cx="13660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t_commStart</a:t>
            </a:r>
          </a:p>
        </p:txBody>
      </p:sp>
      <p:sp>
        <p:nvSpPr>
          <p:cNvPr id="103" name="Text Box 91"/>
          <p:cNvSpPr txBox="1">
            <a:spLocks noChangeArrowheads="1"/>
          </p:cNvSpPr>
          <p:nvPr/>
        </p:nvSpPr>
        <p:spPr bwMode="auto">
          <a:xfrm>
            <a:off x="493359" y="3153757"/>
            <a:ext cx="14734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Integration </a:t>
            </a:r>
            <a:b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</a:br>
            <a: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time </a:t>
            </a:r>
            <a:r>
              <a:rPr kumimoji="0" lang="de-DE" alt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frame</a:t>
            </a:r>
            <a:endParaRPr kumimoji="0" lang="de-DE" alt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104" name="Text Box 92"/>
          <p:cNvSpPr txBox="1">
            <a:spLocks noChangeArrowheads="1"/>
          </p:cNvSpPr>
          <p:nvPr/>
        </p:nvSpPr>
        <p:spPr bwMode="auto">
          <a:xfrm>
            <a:off x="493359" y="3863380"/>
            <a:ext cx="12586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Time </a:t>
            </a:r>
            <a:r>
              <a:rPr kumimoji="0" lang="de-DE" alt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steps</a:t>
            </a:r>
            <a:endParaRPr kumimoji="0" lang="de-DE" alt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106" name="Line 94"/>
          <p:cNvSpPr>
            <a:spLocks noChangeShapeType="1"/>
          </p:cNvSpPr>
          <p:nvPr/>
        </p:nvSpPr>
        <p:spPr bwMode="auto">
          <a:xfrm>
            <a:off x="2781329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7" name="Line 95"/>
          <p:cNvSpPr>
            <a:spLocks noChangeShapeType="1"/>
          </p:cNvSpPr>
          <p:nvPr/>
        </p:nvSpPr>
        <p:spPr bwMode="auto">
          <a:xfrm>
            <a:off x="3306858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8" name="Line 96"/>
          <p:cNvSpPr>
            <a:spLocks noChangeShapeType="1"/>
          </p:cNvSpPr>
          <p:nvPr/>
        </p:nvSpPr>
        <p:spPr bwMode="auto">
          <a:xfrm>
            <a:off x="3776817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9" name="Line 97"/>
          <p:cNvSpPr>
            <a:spLocks noChangeShapeType="1"/>
          </p:cNvSpPr>
          <p:nvPr/>
        </p:nvSpPr>
        <p:spPr bwMode="auto">
          <a:xfrm>
            <a:off x="3918122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0" name="Line 98"/>
          <p:cNvSpPr>
            <a:spLocks noChangeShapeType="1"/>
          </p:cNvSpPr>
          <p:nvPr/>
        </p:nvSpPr>
        <p:spPr bwMode="auto">
          <a:xfrm>
            <a:off x="4008621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1" name="Line 99"/>
          <p:cNvSpPr>
            <a:spLocks noChangeShapeType="1"/>
          </p:cNvSpPr>
          <p:nvPr/>
        </p:nvSpPr>
        <p:spPr bwMode="auto">
          <a:xfrm>
            <a:off x="4108645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2" name="Line 100"/>
          <p:cNvSpPr>
            <a:spLocks noChangeShapeType="1"/>
          </p:cNvSpPr>
          <p:nvPr/>
        </p:nvSpPr>
        <p:spPr bwMode="auto">
          <a:xfrm>
            <a:off x="4205495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3" name="Line 101"/>
          <p:cNvSpPr>
            <a:spLocks noChangeShapeType="1"/>
          </p:cNvSpPr>
          <p:nvPr/>
        </p:nvSpPr>
        <p:spPr bwMode="auto">
          <a:xfrm>
            <a:off x="4440475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4" name="Line 102"/>
          <p:cNvSpPr>
            <a:spLocks noChangeShapeType="1"/>
          </p:cNvSpPr>
          <p:nvPr/>
        </p:nvSpPr>
        <p:spPr bwMode="auto">
          <a:xfrm>
            <a:off x="4908847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5" name="Line 105"/>
          <p:cNvSpPr>
            <a:spLocks noChangeShapeType="1"/>
          </p:cNvSpPr>
          <p:nvPr/>
        </p:nvSpPr>
        <p:spPr bwMode="auto">
          <a:xfrm>
            <a:off x="5903873" y="3936397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0" name="AutoShape 120"/>
          <p:cNvSpPr>
            <a:spLocks/>
          </p:cNvSpPr>
          <p:nvPr/>
        </p:nvSpPr>
        <p:spPr bwMode="auto">
          <a:xfrm rot="5400000" flipV="1">
            <a:off x="3009966" y="3576015"/>
            <a:ext cx="71431" cy="504888"/>
          </a:xfrm>
          <a:prstGeom prst="leftBrace">
            <a:avLst>
              <a:gd name="adj1" fmla="val 58888"/>
              <a:gd name="adj2" fmla="val 50000"/>
            </a:avLst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1" name="Text Box 121"/>
          <p:cNvSpPr txBox="1">
            <a:spLocks noChangeArrowheads="1"/>
          </p:cNvSpPr>
          <p:nvPr/>
        </p:nvSpPr>
        <p:spPr bwMode="auto">
          <a:xfrm>
            <a:off x="2703532" y="3585596"/>
            <a:ext cx="7192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dt</a:t>
            </a:r>
          </a:p>
        </p:txBody>
      </p:sp>
      <p:sp>
        <p:nvSpPr>
          <p:cNvPr id="133" name="Line 123"/>
          <p:cNvSpPr>
            <a:spLocks noChangeShapeType="1"/>
          </p:cNvSpPr>
          <p:nvPr/>
        </p:nvSpPr>
        <p:spPr bwMode="auto">
          <a:xfrm>
            <a:off x="1966839" y="3071299"/>
            <a:ext cx="0" cy="180003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4" name="Line 125"/>
          <p:cNvSpPr>
            <a:spLocks noChangeShapeType="1"/>
          </p:cNvSpPr>
          <p:nvPr/>
        </p:nvSpPr>
        <p:spPr bwMode="auto">
          <a:xfrm>
            <a:off x="2616208" y="3431624"/>
            <a:ext cx="309601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5" name="Line 126"/>
          <p:cNvSpPr>
            <a:spLocks noChangeShapeType="1"/>
          </p:cNvSpPr>
          <p:nvPr/>
        </p:nvSpPr>
        <p:spPr bwMode="auto">
          <a:xfrm>
            <a:off x="2616208" y="4007828"/>
            <a:ext cx="3287665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7" name="Text Box 128"/>
          <p:cNvSpPr txBox="1">
            <a:spLocks noChangeArrowheads="1"/>
          </p:cNvSpPr>
          <p:nvPr/>
        </p:nvSpPr>
        <p:spPr bwMode="auto">
          <a:xfrm>
            <a:off x="1930323" y="2999869"/>
            <a:ext cx="3994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t0</a:t>
            </a:r>
          </a:p>
        </p:txBody>
      </p:sp>
      <p:sp>
        <p:nvSpPr>
          <p:cNvPr id="138" name="Line 130"/>
          <p:cNvSpPr>
            <a:spLocks noChangeShapeType="1"/>
          </p:cNvSpPr>
          <p:nvPr/>
        </p:nvSpPr>
        <p:spPr bwMode="auto">
          <a:xfrm flipV="1">
            <a:off x="1966839" y="1595077"/>
            <a:ext cx="0" cy="12603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9" name="Oval 131"/>
          <p:cNvSpPr>
            <a:spLocks noChangeArrowheads="1"/>
          </p:cNvSpPr>
          <p:nvPr/>
        </p:nvSpPr>
        <p:spPr bwMode="auto">
          <a:xfrm>
            <a:off x="2589218" y="2569701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0" name="Text Box 132"/>
          <p:cNvSpPr txBox="1">
            <a:spLocks noChangeArrowheads="1"/>
          </p:cNvSpPr>
          <p:nvPr/>
        </p:nvSpPr>
        <p:spPr bwMode="auto">
          <a:xfrm>
            <a:off x="1968427" y="1515710"/>
            <a:ext cx="2920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y</a:t>
            </a:r>
          </a:p>
        </p:txBody>
      </p:sp>
      <p:sp>
        <p:nvSpPr>
          <p:cNvPr id="142" name="Line 135"/>
          <p:cNvSpPr>
            <a:spLocks noChangeShapeType="1"/>
          </p:cNvSpPr>
          <p:nvPr/>
        </p:nvSpPr>
        <p:spPr bwMode="auto">
          <a:xfrm flipH="1" flipV="1">
            <a:off x="4910434" y="2818912"/>
            <a:ext cx="0" cy="1007959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3" name="Line 136"/>
          <p:cNvSpPr>
            <a:spLocks noChangeShapeType="1"/>
          </p:cNvSpPr>
          <p:nvPr/>
        </p:nvSpPr>
        <p:spPr bwMode="auto">
          <a:xfrm flipH="1" flipV="1">
            <a:off x="4438887" y="2818912"/>
            <a:ext cx="0" cy="1007959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5" name="Line 105"/>
          <p:cNvSpPr>
            <a:spLocks noChangeShapeType="1"/>
          </p:cNvSpPr>
          <p:nvPr/>
        </p:nvSpPr>
        <p:spPr bwMode="auto">
          <a:xfrm>
            <a:off x="2614621" y="3936397"/>
            <a:ext cx="0" cy="144448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150" name="Gerade Verbindung mit Pfeil 149"/>
          <p:cNvCxnSpPr/>
          <p:nvPr/>
        </p:nvCxnSpPr>
        <p:spPr bwMode="auto">
          <a:xfrm flipV="1">
            <a:off x="2613514" y="4935203"/>
            <a:ext cx="0" cy="54198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51" name="Text Box 90"/>
          <p:cNvSpPr txBox="1">
            <a:spLocks noChangeArrowheads="1"/>
          </p:cNvSpPr>
          <p:nvPr/>
        </p:nvSpPr>
        <p:spPr bwMode="auto">
          <a:xfrm>
            <a:off x="2440967" y="5477190"/>
            <a:ext cx="22252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Master-&gt;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doStep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(...)</a:t>
            </a:r>
          </a:p>
        </p:txBody>
      </p:sp>
      <p:sp>
        <p:nvSpPr>
          <p:cNvPr id="152" name="Text Box 89"/>
          <p:cNvSpPr txBox="1">
            <a:spLocks noChangeArrowheads="1"/>
          </p:cNvSpPr>
          <p:nvPr/>
        </p:nvSpPr>
        <p:spPr bwMode="auto">
          <a:xfrm>
            <a:off x="5712222" y="2999869"/>
            <a:ext cx="11512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t_commEnd</a:t>
            </a:r>
            <a:endParaRPr kumimoji="0" lang="de-DE" alt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47" name="Line 135"/>
          <p:cNvSpPr>
            <a:spLocks noChangeShapeType="1"/>
          </p:cNvSpPr>
          <p:nvPr/>
        </p:nvSpPr>
        <p:spPr bwMode="auto">
          <a:xfrm flipH="1" flipV="1">
            <a:off x="5914647" y="1772816"/>
            <a:ext cx="0" cy="1227053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4" name="Gerade Verbindung 3"/>
          <p:cNvCxnSpPr/>
          <p:nvPr/>
        </p:nvCxnSpPr>
        <p:spPr>
          <a:xfrm flipV="1">
            <a:off x="5747155" y="1856192"/>
            <a:ext cx="228491" cy="252386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69"/>
          <p:cNvSpPr>
            <a:spLocks noChangeArrowheads="1"/>
          </p:cNvSpPr>
          <p:nvPr/>
        </p:nvSpPr>
        <p:spPr bwMode="auto">
          <a:xfrm>
            <a:off x="5890025" y="1910939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1" name="Line 135"/>
          <p:cNvSpPr>
            <a:spLocks noChangeShapeType="1"/>
          </p:cNvSpPr>
          <p:nvPr/>
        </p:nvSpPr>
        <p:spPr bwMode="auto">
          <a:xfrm flipH="1" flipV="1">
            <a:off x="5914647" y="3359377"/>
            <a:ext cx="0" cy="467493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3979510" y="1177156"/>
            <a:ext cx="4215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Integrate</a:t>
            </a:r>
            <a:r>
              <a:rPr lang="de-DE" dirty="0" smtClean="0"/>
              <a:t> </a:t>
            </a:r>
            <a:r>
              <a:rPr lang="de-DE" dirty="0" err="1" smtClean="0"/>
              <a:t>until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interval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completed</a:t>
            </a:r>
            <a:endParaRPr lang="de-DE" dirty="0"/>
          </a:p>
        </p:txBody>
      </p:sp>
      <p:sp>
        <p:nvSpPr>
          <p:cNvPr id="56" name="Text Box 75"/>
          <p:cNvSpPr txBox="1">
            <a:spLocks noChangeArrowheads="1"/>
          </p:cNvSpPr>
          <p:nvPr/>
        </p:nvSpPr>
        <p:spPr bwMode="auto">
          <a:xfrm>
            <a:off x="941025" y="1084824"/>
            <a:ext cx="29770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computed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solutions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after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completed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integration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step</a:t>
            </a:r>
            <a:endParaRPr kumimoji="0" lang="de-DE" alt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57" name="Line 76"/>
          <p:cNvSpPr>
            <a:spLocks noChangeShapeType="1"/>
          </p:cNvSpPr>
          <p:nvPr/>
        </p:nvSpPr>
        <p:spPr bwMode="auto">
          <a:xfrm>
            <a:off x="2703532" y="1703016"/>
            <a:ext cx="58745" cy="677094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8" name="Line 137"/>
          <p:cNvSpPr>
            <a:spLocks noChangeShapeType="1"/>
          </p:cNvSpPr>
          <p:nvPr/>
        </p:nvSpPr>
        <p:spPr bwMode="auto">
          <a:xfrm>
            <a:off x="3082992" y="1703016"/>
            <a:ext cx="179410" cy="323817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4" name="Line 135"/>
          <p:cNvSpPr>
            <a:spLocks noChangeShapeType="1"/>
          </p:cNvSpPr>
          <p:nvPr/>
        </p:nvSpPr>
        <p:spPr bwMode="auto">
          <a:xfrm flipH="1" flipV="1">
            <a:off x="5508104" y="2455411"/>
            <a:ext cx="0" cy="1371458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5" name="Oval 68"/>
          <p:cNvSpPr>
            <a:spLocks noChangeArrowheads="1"/>
          </p:cNvSpPr>
          <p:nvPr/>
        </p:nvSpPr>
        <p:spPr bwMode="auto">
          <a:xfrm>
            <a:off x="5484288" y="2386342"/>
            <a:ext cx="47631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3" name="Line 102"/>
          <p:cNvSpPr>
            <a:spLocks noChangeShapeType="1"/>
          </p:cNvSpPr>
          <p:nvPr/>
        </p:nvSpPr>
        <p:spPr bwMode="auto">
          <a:xfrm>
            <a:off x="5508104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80" name="Freeform 40"/>
          <p:cNvSpPr>
            <a:spLocks/>
          </p:cNvSpPr>
          <p:nvPr/>
        </p:nvSpPr>
        <p:spPr bwMode="auto">
          <a:xfrm>
            <a:off x="2506658" y="1886833"/>
            <a:ext cx="3204691" cy="916206"/>
          </a:xfrm>
          <a:custGeom>
            <a:avLst/>
            <a:gdLst>
              <a:gd name="T0" fmla="*/ 0 w 3122"/>
              <a:gd name="T1" fmla="*/ 856884 h 919"/>
              <a:gd name="T2" fmla="*/ 424055 w 3122"/>
              <a:gd name="T3" fmla="*/ 479397 h 919"/>
              <a:gd name="T4" fmla="*/ 1037271 w 3122"/>
              <a:gd name="T5" fmla="*/ 101911 h 919"/>
              <a:gd name="T6" fmla="*/ 1509136 w 3122"/>
              <a:gd name="T7" fmla="*/ 101911 h 919"/>
              <a:gd name="T8" fmla="*/ 1650488 w 3122"/>
              <a:gd name="T9" fmla="*/ 715456 h 919"/>
              <a:gd name="T10" fmla="*/ 2213816 w 3122"/>
              <a:gd name="T11" fmla="*/ 955675 h 919"/>
              <a:gd name="T12" fmla="*/ 2829111 w 3122"/>
              <a:gd name="T13" fmla="*/ 715456 h 919"/>
              <a:gd name="T14" fmla="*/ 3244851 w 3122"/>
              <a:gd name="T15" fmla="*/ 255817 h 9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connsiteX0" fmla="*/ 0 w 9875"/>
              <a:gd name="connsiteY0" fmla="*/ 8554 h 9588"/>
              <a:gd name="connsiteX1" fmla="*/ 1307 w 9875"/>
              <a:gd name="connsiteY1" fmla="*/ 4604 h 9588"/>
              <a:gd name="connsiteX2" fmla="*/ 3197 w 9875"/>
              <a:gd name="connsiteY2" fmla="*/ 654 h 9588"/>
              <a:gd name="connsiteX3" fmla="*/ 4651 w 9875"/>
              <a:gd name="connsiteY3" fmla="*/ 654 h 9588"/>
              <a:gd name="connsiteX4" fmla="*/ 5086 w 9875"/>
              <a:gd name="connsiteY4" fmla="*/ 7074 h 9588"/>
              <a:gd name="connsiteX5" fmla="*/ 6823 w 9875"/>
              <a:gd name="connsiteY5" fmla="*/ 9588 h 9588"/>
              <a:gd name="connsiteX6" fmla="*/ 8719 w 9875"/>
              <a:gd name="connsiteY6" fmla="*/ 7074 h 9588"/>
              <a:gd name="connsiteX7" fmla="*/ 9875 w 9875"/>
              <a:gd name="connsiteY7" fmla="*/ 2788 h 9588"/>
              <a:gd name="connsiteX0" fmla="*/ 0 w 10000"/>
              <a:gd name="connsiteY0" fmla="*/ 8922 h 10000"/>
              <a:gd name="connsiteX1" fmla="*/ 1324 w 10000"/>
              <a:gd name="connsiteY1" fmla="*/ 4802 h 10000"/>
              <a:gd name="connsiteX2" fmla="*/ 3237 w 10000"/>
              <a:gd name="connsiteY2" fmla="*/ 682 h 10000"/>
              <a:gd name="connsiteX3" fmla="*/ 4710 w 10000"/>
              <a:gd name="connsiteY3" fmla="*/ 682 h 10000"/>
              <a:gd name="connsiteX4" fmla="*/ 5150 w 10000"/>
              <a:gd name="connsiteY4" fmla="*/ 7378 h 10000"/>
              <a:gd name="connsiteX5" fmla="*/ 6909 w 10000"/>
              <a:gd name="connsiteY5" fmla="*/ 10000 h 10000"/>
              <a:gd name="connsiteX6" fmla="*/ 8829 w 10000"/>
              <a:gd name="connsiteY6" fmla="*/ 7378 h 10000"/>
              <a:gd name="connsiteX7" fmla="*/ 10000 w 10000"/>
              <a:gd name="connsiteY7" fmla="*/ 290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0" y="8922"/>
                </a:moveTo>
                <a:cubicBezTo>
                  <a:pt x="393" y="7549"/>
                  <a:pt x="785" y="6175"/>
                  <a:pt x="1324" y="4802"/>
                </a:cubicBezTo>
                <a:cubicBezTo>
                  <a:pt x="1862" y="3429"/>
                  <a:pt x="2672" y="1363"/>
                  <a:pt x="3237" y="682"/>
                </a:cubicBezTo>
                <a:cubicBezTo>
                  <a:pt x="3802" y="1"/>
                  <a:pt x="4392" y="-430"/>
                  <a:pt x="4710" y="682"/>
                </a:cubicBezTo>
                <a:cubicBezTo>
                  <a:pt x="5028" y="1795"/>
                  <a:pt x="4785" y="5824"/>
                  <a:pt x="5150" y="7378"/>
                </a:cubicBezTo>
                <a:cubicBezTo>
                  <a:pt x="5517" y="8933"/>
                  <a:pt x="6296" y="10000"/>
                  <a:pt x="6909" y="10000"/>
                </a:cubicBezTo>
                <a:cubicBezTo>
                  <a:pt x="7522" y="10000"/>
                  <a:pt x="8294" y="8649"/>
                  <a:pt x="8829" y="7378"/>
                </a:cubicBezTo>
                <a:cubicBezTo>
                  <a:pt x="9364" y="6108"/>
                  <a:pt x="9753" y="4004"/>
                  <a:pt x="10000" y="290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1" name="Oval 58"/>
          <p:cNvSpPr>
            <a:spLocks noChangeArrowheads="1"/>
          </p:cNvSpPr>
          <p:nvPr/>
        </p:nvSpPr>
        <p:spPr bwMode="auto">
          <a:xfrm>
            <a:off x="2762277" y="2409380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2" name="Oval 59"/>
          <p:cNvSpPr>
            <a:spLocks noChangeArrowheads="1"/>
          </p:cNvSpPr>
          <p:nvPr/>
        </p:nvSpPr>
        <p:spPr bwMode="auto">
          <a:xfrm>
            <a:off x="3281455" y="2042706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3" name="Oval 60"/>
          <p:cNvSpPr>
            <a:spLocks noChangeArrowheads="1"/>
          </p:cNvSpPr>
          <p:nvPr/>
        </p:nvSpPr>
        <p:spPr bwMode="auto">
          <a:xfrm>
            <a:off x="3756176" y="1869686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4" name="Oval 62"/>
          <p:cNvSpPr>
            <a:spLocks noChangeArrowheads="1"/>
          </p:cNvSpPr>
          <p:nvPr/>
        </p:nvSpPr>
        <p:spPr bwMode="auto">
          <a:xfrm>
            <a:off x="3895894" y="1872860"/>
            <a:ext cx="46044" cy="46033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5" name="Oval 63"/>
          <p:cNvSpPr>
            <a:spLocks noChangeArrowheads="1"/>
          </p:cNvSpPr>
          <p:nvPr/>
        </p:nvSpPr>
        <p:spPr bwMode="auto">
          <a:xfrm>
            <a:off x="3991156" y="1926830"/>
            <a:ext cx="46044" cy="46033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6" name="Oval 64"/>
          <p:cNvSpPr>
            <a:spLocks noChangeArrowheads="1"/>
          </p:cNvSpPr>
          <p:nvPr/>
        </p:nvSpPr>
        <p:spPr bwMode="auto">
          <a:xfrm>
            <a:off x="4037199" y="2042706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7" name="Oval 65"/>
          <p:cNvSpPr>
            <a:spLocks noChangeArrowheads="1"/>
          </p:cNvSpPr>
          <p:nvPr/>
        </p:nvSpPr>
        <p:spPr bwMode="auto">
          <a:xfrm>
            <a:off x="4086418" y="2431602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8" name="Oval 66"/>
          <p:cNvSpPr>
            <a:spLocks noChangeArrowheads="1"/>
          </p:cNvSpPr>
          <p:nvPr/>
        </p:nvSpPr>
        <p:spPr bwMode="auto">
          <a:xfrm>
            <a:off x="4181680" y="2587161"/>
            <a:ext cx="47631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9" name="Oval 67"/>
          <p:cNvSpPr>
            <a:spLocks noChangeArrowheads="1"/>
          </p:cNvSpPr>
          <p:nvPr/>
        </p:nvSpPr>
        <p:spPr bwMode="auto">
          <a:xfrm>
            <a:off x="4416659" y="2720498"/>
            <a:ext cx="47631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0" name="Oval 68"/>
          <p:cNvSpPr>
            <a:spLocks noChangeArrowheads="1"/>
          </p:cNvSpPr>
          <p:nvPr/>
        </p:nvSpPr>
        <p:spPr bwMode="auto">
          <a:xfrm>
            <a:off x="4888206" y="2747483"/>
            <a:ext cx="47631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6" name="Line 84"/>
          <p:cNvSpPr>
            <a:spLocks noChangeShapeType="1"/>
          </p:cNvSpPr>
          <p:nvPr/>
        </p:nvSpPr>
        <p:spPr bwMode="auto">
          <a:xfrm flipV="1">
            <a:off x="1966839" y="3433212"/>
            <a:ext cx="432171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7" name="Line 85"/>
          <p:cNvSpPr>
            <a:spLocks noChangeShapeType="1"/>
          </p:cNvSpPr>
          <p:nvPr/>
        </p:nvSpPr>
        <p:spPr bwMode="auto">
          <a:xfrm flipV="1">
            <a:off x="1966839" y="4007828"/>
            <a:ext cx="4321717" cy="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9" name="Line 87"/>
          <p:cNvSpPr>
            <a:spLocks noChangeShapeType="1"/>
          </p:cNvSpPr>
          <p:nvPr/>
        </p:nvSpPr>
        <p:spPr bwMode="auto">
          <a:xfrm>
            <a:off x="2614621" y="3071299"/>
            <a:ext cx="0" cy="1800039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0" name="Line 88"/>
          <p:cNvSpPr>
            <a:spLocks noChangeShapeType="1"/>
          </p:cNvSpPr>
          <p:nvPr/>
        </p:nvSpPr>
        <p:spPr bwMode="auto">
          <a:xfrm>
            <a:off x="5710634" y="3072886"/>
            <a:ext cx="0" cy="1800039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2" name="Text Box 90"/>
          <p:cNvSpPr txBox="1">
            <a:spLocks noChangeArrowheads="1"/>
          </p:cNvSpPr>
          <p:nvPr/>
        </p:nvSpPr>
        <p:spPr bwMode="auto">
          <a:xfrm>
            <a:off x="2616208" y="2999869"/>
            <a:ext cx="13660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t_commStart</a:t>
            </a:r>
          </a:p>
        </p:txBody>
      </p:sp>
      <p:sp>
        <p:nvSpPr>
          <p:cNvPr id="103" name="Text Box 91"/>
          <p:cNvSpPr txBox="1">
            <a:spLocks noChangeArrowheads="1"/>
          </p:cNvSpPr>
          <p:nvPr/>
        </p:nvSpPr>
        <p:spPr bwMode="auto">
          <a:xfrm>
            <a:off x="493359" y="3153757"/>
            <a:ext cx="14734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Integration </a:t>
            </a:r>
            <a:b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</a:br>
            <a: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time </a:t>
            </a:r>
            <a:r>
              <a:rPr kumimoji="0" lang="de-DE" alt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frame</a:t>
            </a:r>
            <a:endParaRPr kumimoji="0" lang="de-DE" alt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104" name="Text Box 92"/>
          <p:cNvSpPr txBox="1">
            <a:spLocks noChangeArrowheads="1"/>
          </p:cNvSpPr>
          <p:nvPr/>
        </p:nvSpPr>
        <p:spPr bwMode="auto">
          <a:xfrm>
            <a:off x="493359" y="3863380"/>
            <a:ext cx="12586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Time </a:t>
            </a:r>
            <a:r>
              <a:rPr kumimoji="0" lang="de-DE" alt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steps</a:t>
            </a:r>
            <a:endParaRPr kumimoji="0" lang="de-DE" alt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106" name="Line 94"/>
          <p:cNvSpPr>
            <a:spLocks noChangeShapeType="1"/>
          </p:cNvSpPr>
          <p:nvPr/>
        </p:nvSpPr>
        <p:spPr bwMode="auto">
          <a:xfrm>
            <a:off x="2781329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7" name="Line 95"/>
          <p:cNvSpPr>
            <a:spLocks noChangeShapeType="1"/>
          </p:cNvSpPr>
          <p:nvPr/>
        </p:nvSpPr>
        <p:spPr bwMode="auto">
          <a:xfrm>
            <a:off x="3306858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8" name="Line 96"/>
          <p:cNvSpPr>
            <a:spLocks noChangeShapeType="1"/>
          </p:cNvSpPr>
          <p:nvPr/>
        </p:nvSpPr>
        <p:spPr bwMode="auto">
          <a:xfrm>
            <a:off x="3776817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9" name="Line 97"/>
          <p:cNvSpPr>
            <a:spLocks noChangeShapeType="1"/>
          </p:cNvSpPr>
          <p:nvPr/>
        </p:nvSpPr>
        <p:spPr bwMode="auto">
          <a:xfrm>
            <a:off x="3918122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0" name="Line 98"/>
          <p:cNvSpPr>
            <a:spLocks noChangeShapeType="1"/>
          </p:cNvSpPr>
          <p:nvPr/>
        </p:nvSpPr>
        <p:spPr bwMode="auto">
          <a:xfrm>
            <a:off x="4008621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1" name="Line 99"/>
          <p:cNvSpPr>
            <a:spLocks noChangeShapeType="1"/>
          </p:cNvSpPr>
          <p:nvPr/>
        </p:nvSpPr>
        <p:spPr bwMode="auto">
          <a:xfrm>
            <a:off x="4108645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2" name="Line 100"/>
          <p:cNvSpPr>
            <a:spLocks noChangeShapeType="1"/>
          </p:cNvSpPr>
          <p:nvPr/>
        </p:nvSpPr>
        <p:spPr bwMode="auto">
          <a:xfrm>
            <a:off x="4205495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3" name="Line 101"/>
          <p:cNvSpPr>
            <a:spLocks noChangeShapeType="1"/>
          </p:cNvSpPr>
          <p:nvPr/>
        </p:nvSpPr>
        <p:spPr bwMode="auto">
          <a:xfrm>
            <a:off x="4440475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4" name="Line 102"/>
          <p:cNvSpPr>
            <a:spLocks noChangeShapeType="1"/>
          </p:cNvSpPr>
          <p:nvPr/>
        </p:nvSpPr>
        <p:spPr bwMode="auto">
          <a:xfrm>
            <a:off x="4908847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5" name="Line 105"/>
          <p:cNvSpPr>
            <a:spLocks noChangeShapeType="1"/>
          </p:cNvSpPr>
          <p:nvPr/>
        </p:nvSpPr>
        <p:spPr bwMode="auto">
          <a:xfrm>
            <a:off x="5903873" y="3936397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0" name="AutoShape 120"/>
          <p:cNvSpPr>
            <a:spLocks/>
          </p:cNvSpPr>
          <p:nvPr/>
        </p:nvSpPr>
        <p:spPr bwMode="auto">
          <a:xfrm rot="5400000" flipV="1">
            <a:off x="3009966" y="3576015"/>
            <a:ext cx="71431" cy="504888"/>
          </a:xfrm>
          <a:prstGeom prst="leftBrace">
            <a:avLst>
              <a:gd name="adj1" fmla="val 58888"/>
              <a:gd name="adj2" fmla="val 50000"/>
            </a:avLst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1" name="Text Box 121"/>
          <p:cNvSpPr txBox="1">
            <a:spLocks noChangeArrowheads="1"/>
          </p:cNvSpPr>
          <p:nvPr/>
        </p:nvSpPr>
        <p:spPr bwMode="auto">
          <a:xfrm>
            <a:off x="2703532" y="3585596"/>
            <a:ext cx="7192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dt</a:t>
            </a:r>
          </a:p>
        </p:txBody>
      </p:sp>
      <p:sp>
        <p:nvSpPr>
          <p:cNvPr id="133" name="Line 123"/>
          <p:cNvSpPr>
            <a:spLocks noChangeShapeType="1"/>
          </p:cNvSpPr>
          <p:nvPr/>
        </p:nvSpPr>
        <p:spPr bwMode="auto">
          <a:xfrm>
            <a:off x="1966839" y="3071299"/>
            <a:ext cx="0" cy="180003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4" name="Line 125"/>
          <p:cNvSpPr>
            <a:spLocks noChangeShapeType="1"/>
          </p:cNvSpPr>
          <p:nvPr/>
        </p:nvSpPr>
        <p:spPr bwMode="auto">
          <a:xfrm>
            <a:off x="2616208" y="3431624"/>
            <a:ext cx="309601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5" name="Line 126"/>
          <p:cNvSpPr>
            <a:spLocks noChangeShapeType="1"/>
          </p:cNvSpPr>
          <p:nvPr/>
        </p:nvSpPr>
        <p:spPr bwMode="auto">
          <a:xfrm>
            <a:off x="2616208" y="4007828"/>
            <a:ext cx="3287665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7" name="Text Box 128"/>
          <p:cNvSpPr txBox="1">
            <a:spLocks noChangeArrowheads="1"/>
          </p:cNvSpPr>
          <p:nvPr/>
        </p:nvSpPr>
        <p:spPr bwMode="auto">
          <a:xfrm>
            <a:off x="1930323" y="2999869"/>
            <a:ext cx="3994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t0</a:t>
            </a:r>
          </a:p>
        </p:txBody>
      </p:sp>
      <p:sp>
        <p:nvSpPr>
          <p:cNvPr id="138" name="Line 130"/>
          <p:cNvSpPr>
            <a:spLocks noChangeShapeType="1"/>
          </p:cNvSpPr>
          <p:nvPr/>
        </p:nvSpPr>
        <p:spPr bwMode="auto">
          <a:xfrm flipV="1">
            <a:off x="1966839" y="1595077"/>
            <a:ext cx="0" cy="12603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9" name="Oval 131"/>
          <p:cNvSpPr>
            <a:spLocks noChangeArrowheads="1"/>
          </p:cNvSpPr>
          <p:nvPr/>
        </p:nvSpPr>
        <p:spPr bwMode="auto">
          <a:xfrm>
            <a:off x="2589218" y="2569701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0" name="Text Box 132"/>
          <p:cNvSpPr txBox="1">
            <a:spLocks noChangeArrowheads="1"/>
          </p:cNvSpPr>
          <p:nvPr/>
        </p:nvSpPr>
        <p:spPr bwMode="auto">
          <a:xfrm>
            <a:off x="1968427" y="1515710"/>
            <a:ext cx="2920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y</a:t>
            </a:r>
          </a:p>
        </p:txBody>
      </p:sp>
      <p:sp>
        <p:nvSpPr>
          <p:cNvPr id="142" name="Line 135"/>
          <p:cNvSpPr>
            <a:spLocks noChangeShapeType="1"/>
          </p:cNvSpPr>
          <p:nvPr/>
        </p:nvSpPr>
        <p:spPr bwMode="auto">
          <a:xfrm flipH="1" flipV="1">
            <a:off x="4910434" y="2818912"/>
            <a:ext cx="0" cy="1007959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3" name="Line 136"/>
          <p:cNvSpPr>
            <a:spLocks noChangeShapeType="1"/>
          </p:cNvSpPr>
          <p:nvPr/>
        </p:nvSpPr>
        <p:spPr bwMode="auto">
          <a:xfrm flipH="1" flipV="1">
            <a:off x="4438887" y="2818912"/>
            <a:ext cx="0" cy="1007959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5" name="Line 105"/>
          <p:cNvSpPr>
            <a:spLocks noChangeShapeType="1"/>
          </p:cNvSpPr>
          <p:nvPr/>
        </p:nvSpPr>
        <p:spPr bwMode="auto">
          <a:xfrm>
            <a:off x="2614621" y="3936397"/>
            <a:ext cx="0" cy="144448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150" name="Gerade Verbindung mit Pfeil 149"/>
          <p:cNvCxnSpPr/>
          <p:nvPr/>
        </p:nvCxnSpPr>
        <p:spPr bwMode="auto">
          <a:xfrm flipV="1">
            <a:off x="2613514" y="4935203"/>
            <a:ext cx="0" cy="54198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51" name="Text Box 90"/>
          <p:cNvSpPr txBox="1">
            <a:spLocks noChangeArrowheads="1"/>
          </p:cNvSpPr>
          <p:nvPr/>
        </p:nvSpPr>
        <p:spPr bwMode="auto">
          <a:xfrm>
            <a:off x="2440967" y="5477190"/>
            <a:ext cx="22252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Master-&gt;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doStep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(...)</a:t>
            </a:r>
          </a:p>
        </p:txBody>
      </p:sp>
      <p:sp>
        <p:nvSpPr>
          <p:cNvPr id="152" name="Text Box 89"/>
          <p:cNvSpPr txBox="1">
            <a:spLocks noChangeArrowheads="1"/>
          </p:cNvSpPr>
          <p:nvPr/>
        </p:nvSpPr>
        <p:spPr bwMode="auto">
          <a:xfrm>
            <a:off x="5712222" y="2999869"/>
            <a:ext cx="11512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t_commEnd</a:t>
            </a:r>
            <a:endParaRPr kumimoji="0" lang="de-DE" alt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52" name="Line 105"/>
          <p:cNvSpPr>
            <a:spLocks noChangeShapeType="1"/>
          </p:cNvSpPr>
          <p:nvPr/>
        </p:nvSpPr>
        <p:spPr bwMode="auto">
          <a:xfrm>
            <a:off x="5645341" y="3933222"/>
            <a:ext cx="121459" cy="144448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3" name="Line 105"/>
          <p:cNvSpPr>
            <a:spLocks noChangeShapeType="1"/>
          </p:cNvSpPr>
          <p:nvPr/>
        </p:nvSpPr>
        <p:spPr bwMode="auto">
          <a:xfrm flipH="1">
            <a:off x="5645341" y="3933222"/>
            <a:ext cx="133766" cy="144448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54" name="Gerade Verbindung mit Pfeil 53"/>
          <p:cNvCxnSpPr/>
          <p:nvPr/>
        </p:nvCxnSpPr>
        <p:spPr bwMode="auto">
          <a:xfrm flipH="1" flipV="1">
            <a:off x="5752001" y="4150978"/>
            <a:ext cx="193675" cy="90170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ysDash"/>
            <a:headEnd type="none" w="med" len="med"/>
            <a:tailEnd type="triangle" w="med" len="med"/>
          </a:ln>
          <a:effectLst/>
        </p:spPr>
      </p:cxnSp>
      <p:sp>
        <p:nvSpPr>
          <p:cNvPr id="55" name="Text Box 89"/>
          <p:cNvSpPr txBox="1">
            <a:spLocks noChangeArrowheads="1"/>
          </p:cNvSpPr>
          <p:nvPr/>
        </p:nvSpPr>
        <p:spPr bwMode="auto">
          <a:xfrm>
            <a:off x="4935837" y="5107859"/>
            <a:ext cx="2117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Limit time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step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to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/>
            </a:r>
            <a:b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</a:b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match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interval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end</a:t>
            </a:r>
          </a:p>
        </p:txBody>
      </p:sp>
      <p:sp>
        <p:nvSpPr>
          <p:cNvPr id="56" name="Oval 69"/>
          <p:cNvSpPr>
            <a:spLocks noChangeArrowheads="1"/>
          </p:cNvSpPr>
          <p:nvPr/>
        </p:nvSpPr>
        <p:spPr bwMode="auto">
          <a:xfrm>
            <a:off x="5687612" y="2132856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7" name="Line 135"/>
          <p:cNvSpPr>
            <a:spLocks noChangeShapeType="1"/>
          </p:cNvSpPr>
          <p:nvPr/>
        </p:nvSpPr>
        <p:spPr bwMode="auto">
          <a:xfrm flipH="1" flipV="1">
            <a:off x="5710634" y="2243503"/>
            <a:ext cx="0" cy="756366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3979510" y="1177156"/>
            <a:ext cx="4794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Limit last time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hit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interval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end time </a:t>
            </a:r>
            <a:r>
              <a:rPr lang="de-DE" u="sng" dirty="0" err="1" smtClean="0"/>
              <a:t>exactly</a:t>
            </a:r>
            <a:endParaRPr lang="de-DE" u="sng" dirty="0"/>
          </a:p>
        </p:txBody>
      </p:sp>
      <p:sp>
        <p:nvSpPr>
          <p:cNvPr id="59" name="Text Box 75"/>
          <p:cNvSpPr txBox="1">
            <a:spLocks noChangeArrowheads="1"/>
          </p:cNvSpPr>
          <p:nvPr/>
        </p:nvSpPr>
        <p:spPr bwMode="auto">
          <a:xfrm>
            <a:off x="941025" y="1084824"/>
            <a:ext cx="29770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computed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solutions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after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completed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integration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step</a:t>
            </a:r>
            <a:endParaRPr kumimoji="0" lang="de-DE" alt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60" name="Line 76"/>
          <p:cNvSpPr>
            <a:spLocks noChangeShapeType="1"/>
          </p:cNvSpPr>
          <p:nvPr/>
        </p:nvSpPr>
        <p:spPr bwMode="auto">
          <a:xfrm>
            <a:off x="2703532" y="1703016"/>
            <a:ext cx="58745" cy="677094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1" name="Line 137"/>
          <p:cNvSpPr>
            <a:spLocks noChangeShapeType="1"/>
          </p:cNvSpPr>
          <p:nvPr/>
        </p:nvSpPr>
        <p:spPr bwMode="auto">
          <a:xfrm>
            <a:off x="3082992" y="1703016"/>
            <a:ext cx="179410" cy="323817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2" name="Line 135"/>
          <p:cNvSpPr>
            <a:spLocks noChangeShapeType="1"/>
          </p:cNvSpPr>
          <p:nvPr/>
        </p:nvSpPr>
        <p:spPr bwMode="auto">
          <a:xfrm flipH="1" flipV="1">
            <a:off x="5508104" y="2455411"/>
            <a:ext cx="0" cy="1371458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3" name="Oval 68"/>
          <p:cNvSpPr>
            <a:spLocks noChangeArrowheads="1"/>
          </p:cNvSpPr>
          <p:nvPr/>
        </p:nvSpPr>
        <p:spPr bwMode="auto">
          <a:xfrm>
            <a:off x="5484288" y="2386342"/>
            <a:ext cx="47631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4" name="Line 102"/>
          <p:cNvSpPr>
            <a:spLocks noChangeShapeType="1"/>
          </p:cNvSpPr>
          <p:nvPr/>
        </p:nvSpPr>
        <p:spPr bwMode="auto">
          <a:xfrm>
            <a:off x="5508104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80" name="Freeform 40"/>
          <p:cNvSpPr>
            <a:spLocks/>
          </p:cNvSpPr>
          <p:nvPr/>
        </p:nvSpPr>
        <p:spPr bwMode="auto">
          <a:xfrm>
            <a:off x="2506658" y="1886833"/>
            <a:ext cx="3204691" cy="916206"/>
          </a:xfrm>
          <a:custGeom>
            <a:avLst/>
            <a:gdLst>
              <a:gd name="T0" fmla="*/ 0 w 3122"/>
              <a:gd name="T1" fmla="*/ 856884 h 919"/>
              <a:gd name="T2" fmla="*/ 424055 w 3122"/>
              <a:gd name="T3" fmla="*/ 479397 h 919"/>
              <a:gd name="T4" fmla="*/ 1037271 w 3122"/>
              <a:gd name="T5" fmla="*/ 101911 h 919"/>
              <a:gd name="T6" fmla="*/ 1509136 w 3122"/>
              <a:gd name="T7" fmla="*/ 101911 h 919"/>
              <a:gd name="T8" fmla="*/ 1650488 w 3122"/>
              <a:gd name="T9" fmla="*/ 715456 h 919"/>
              <a:gd name="T10" fmla="*/ 2213816 w 3122"/>
              <a:gd name="T11" fmla="*/ 955675 h 919"/>
              <a:gd name="T12" fmla="*/ 2829111 w 3122"/>
              <a:gd name="T13" fmla="*/ 715456 h 919"/>
              <a:gd name="T14" fmla="*/ 3244851 w 3122"/>
              <a:gd name="T15" fmla="*/ 255817 h 9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connsiteX0" fmla="*/ 0 w 9875"/>
              <a:gd name="connsiteY0" fmla="*/ 8554 h 9588"/>
              <a:gd name="connsiteX1" fmla="*/ 1307 w 9875"/>
              <a:gd name="connsiteY1" fmla="*/ 4604 h 9588"/>
              <a:gd name="connsiteX2" fmla="*/ 3197 w 9875"/>
              <a:gd name="connsiteY2" fmla="*/ 654 h 9588"/>
              <a:gd name="connsiteX3" fmla="*/ 4651 w 9875"/>
              <a:gd name="connsiteY3" fmla="*/ 654 h 9588"/>
              <a:gd name="connsiteX4" fmla="*/ 5086 w 9875"/>
              <a:gd name="connsiteY4" fmla="*/ 7074 h 9588"/>
              <a:gd name="connsiteX5" fmla="*/ 6823 w 9875"/>
              <a:gd name="connsiteY5" fmla="*/ 9588 h 9588"/>
              <a:gd name="connsiteX6" fmla="*/ 8719 w 9875"/>
              <a:gd name="connsiteY6" fmla="*/ 7074 h 9588"/>
              <a:gd name="connsiteX7" fmla="*/ 9875 w 9875"/>
              <a:gd name="connsiteY7" fmla="*/ 2788 h 9588"/>
              <a:gd name="connsiteX0" fmla="*/ 0 w 10000"/>
              <a:gd name="connsiteY0" fmla="*/ 8922 h 10000"/>
              <a:gd name="connsiteX1" fmla="*/ 1324 w 10000"/>
              <a:gd name="connsiteY1" fmla="*/ 4802 h 10000"/>
              <a:gd name="connsiteX2" fmla="*/ 3237 w 10000"/>
              <a:gd name="connsiteY2" fmla="*/ 682 h 10000"/>
              <a:gd name="connsiteX3" fmla="*/ 4710 w 10000"/>
              <a:gd name="connsiteY3" fmla="*/ 682 h 10000"/>
              <a:gd name="connsiteX4" fmla="*/ 5150 w 10000"/>
              <a:gd name="connsiteY4" fmla="*/ 7378 h 10000"/>
              <a:gd name="connsiteX5" fmla="*/ 6909 w 10000"/>
              <a:gd name="connsiteY5" fmla="*/ 10000 h 10000"/>
              <a:gd name="connsiteX6" fmla="*/ 8829 w 10000"/>
              <a:gd name="connsiteY6" fmla="*/ 7378 h 10000"/>
              <a:gd name="connsiteX7" fmla="*/ 10000 w 10000"/>
              <a:gd name="connsiteY7" fmla="*/ 290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0" y="8922"/>
                </a:moveTo>
                <a:cubicBezTo>
                  <a:pt x="393" y="7549"/>
                  <a:pt x="785" y="6175"/>
                  <a:pt x="1324" y="4802"/>
                </a:cubicBezTo>
                <a:cubicBezTo>
                  <a:pt x="1862" y="3429"/>
                  <a:pt x="2672" y="1363"/>
                  <a:pt x="3237" y="682"/>
                </a:cubicBezTo>
                <a:cubicBezTo>
                  <a:pt x="3802" y="1"/>
                  <a:pt x="4392" y="-430"/>
                  <a:pt x="4710" y="682"/>
                </a:cubicBezTo>
                <a:cubicBezTo>
                  <a:pt x="5028" y="1795"/>
                  <a:pt x="4785" y="5824"/>
                  <a:pt x="5150" y="7378"/>
                </a:cubicBezTo>
                <a:cubicBezTo>
                  <a:pt x="5517" y="8933"/>
                  <a:pt x="6296" y="10000"/>
                  <a:pt x="6909" y="10000"/>
                </a:cubicBezTo>
                <a:cubicBezTo>
                  <a:pt x="7522" y="10000"/>
                  <a:pt x="8294" y="8649"/>
                  <a:pt x="8829" y="7378"/>
                </a:cubicBezTo>
                <a:cubicBezTo>
                  <a:pt x="9364" y="6108"/>
                  <a:pt x="9753" y="4004"/>
                  <a:pt x="10000" y="290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1" name="Oval 58"/>
          <p:cNvSpPr>
            <a:spLocks noChangeArrowheads="1"/>
          </p:cNvSpPr>
          <p:nvPr/>
        </p:nvSpPr>
        <p:spPr bwMode="auto">
          <a:xfrm>
            <a:off x="2762277" y="2409380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2" name="Oval 59"/>
          <p:cNvSpPr>
            <a:spLocks noChangeArrowheads="1"/>
          </p:cNvSpPr>
          <p:nvPr/>
        </p:nvSpPr>
        <p:spPr bwMode="auto">
          <a:xfrm>
            <a:off x="3281455" y="2042706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3" name="Oval 60"/>
          <p:cNvSpPr>
            <a:spLocks noChangeArrowheads="1"/>
          </p:cNvSpPr>
          <p:nvPr/>
        </p:nvSpPr>
        <p:spPr bwMode="auto">
          <a:xfrm>
            <a:off x="3756176" y="1869686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4" name="Oval 62"/>
          <p:cNvSpPr>
            <a:spLocks noChangeArrowheads="1"/>
          </p:cNvSpPr>
          <p:nvPr/>
        </p:nvSpPr>
        <p:spPr bwMode="auto">
          <a:xfrm>
            <a:off x="3895894" y="1872860"/>
            <a:ext cx="46044" cy="46033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5" name="Oval 63"/>
          <p:cNvSpPr>
            <a:spLocks noChangeArrowheads="1"/>
          </p:cNvSpPr>
          <p:nvPr/>
        </p:nvSpPr>
        <p:spPr bwMode="auto">
          <a:xfrm>
            <a:off x="3991156" y="1926830"/>
            <a:ext cx="46044" cy="46033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6" name="Oval 64"/>
          <p:cNvSpPr>
            <a:spLocks noChangeArrowheads="1"/>
          </p:cNvSpPr>
          <p:nvPr/>
        </p:nvSpPr>
        <p:spPr bwMode="auto">
          <a:xfrm>
            <a:off x="4037199" y="2042706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7" name="Oval 65"/>
          <p:cNvSpPr>
            <a:spLocks noChangeArrowheads="1"/>
          </p:cNvSpPr>
          <p:nvPr/>
        </p:nvSpPr>
        <p:spPr bwMode="auto">
          <a:xfrm>
            <a:off x="4086418" y="2431602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8" name="Oval 66"/>
          <p:cNvSpPr>
            <a:spLocks noChangeArrowheads="1"/>
          </p:cNvSpPr>
          <p:nvPr/>
        </p:nvSpPr>
        <p:spPr bwMode="auto">
          <a:xfrm>
            <a:off x="4181680" y="2587161"/>
            <a:ext cx="47631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9" name="Oval 67"/>
          <p:cNvSpPr>
            <a:spLocks noChangeArrowheads="1"/>
          </p:cNvSpPr>
          <p:nvPr/>
        </p:nvSpPr>
        <p:spPr bwMode="auto">
          <a:xfrm>
            <a:off x="4416659" y="2720498"/>
            <a:ext cx="47631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0" name="Oval 68"/>
          <p:cNvSpPr>
            <a:spLocks noChangeArrowheads="1"/>
          </p:cNvSpPr>
          <p:nvPr/>
        </p:nvSpPr>
        <p:spPr bwMode="auto">
          <a:xfrm>
            <a:off x="4888206" y="2747483"/>
            <a:ext cx="47631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6" name="Line 84"/>
          <p:cNvSpPr>
            <a:spLocks noChangeShapeType="1"/>
          </p:cNvSpPr>
          <p:nvPr/>
        </p:nvSpPr>
        <p:spPr bwMode="auto">
          <a:xfrm flipV="1">
            <a:off x="1966839" y="3433212"/>
            <a:ext cx="432171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7" name="Line 85"/>
          <p:cNvSpPr>
            <a:spLocks noChangeShapeType="1"/>
          </p:cNvSpPr>
          <p:nvPr/>
        </p:nvSpPr>
        <p:spPr bwMode="auto">
          <a:xfrm flipV="1">
            <a:off x="1966839" y="4007828"/>
            <a:ext cx="4321717" cy="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9" name="Line 87"/>
          <p:cNvSpPr>
            <a:spLocks noChangeShapeType="1"/>
          </p:cNvSpPr>
          <p:nvPr/>
        </p:nvSpPr>
        <p:spPr bwMode="auto">
          <a:xfrm>
            <a:off x="2614621" y="3071299"/>
            <a:ext cx="0" cy="1800039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0" name="Line 88"/>
          <p:cNvSpPr>
            <a:spLocks noChangeShapeType="1"/>
          </p:cNvSpPr>
          <p:nvPr/>
        </p:nvSpPr>
        <p:spPr bwMode="auto">
          <a:xfrm>
            <a:off x="5710634" y="3072886"/>
            <a:ext cx="0" cy="1800039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2" name="Text Box 90"/>
          <p:cNvSpPr txBox="1">
            <a:spLocks noChangeArrowheads="1"/>
          </p:cNvSpPr>
          <p:nvPr/>
        </p:nvSpPr>
        <p:spPr bwMode="auto">
          <a:xfrm>
            <a:off x="2616208" y="2999869"/>
            <a:ext cx="13660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t_commStart</a:t>
            </a:r>
          </a:p>
        </p:txBody>
      </p:sp>
      <p:sp>
        <p:nvSpPr>
          <p:cNvPr id="103" name="Text Box 91"/>
          <p:cNvSpPr txBox="1">
            <a:spLocks noChangeArrowheads="1"/>
          </p:cNvSpPr>
          <p:nvPr/>
        </p:nvSpPr>
        <p:spPr bwMode="auto">
          <a:xfrm>
            <a:off x="493359" y="3153757"/>
            <a:ext cx="14734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Integration </a:t>
            </a:r>
            <a:b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</a:br>
            <a: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time </a:t>
            </a:r>
            <a:r>
              <a:rPr kumimoji="0" lang="de-DE" alt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frame</a:t>
            </a:r>
            <a:endParaRPr kumimoji="0" lang="de-DE" alt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104" name="Text Box 92"/>
          <p:cNvSpPr txBox="1">
            <a:spLocks noChangeArrowheads="1"/>
          </p:cNvSpPr>
          <p:nvPr/>
        </p:nvSpPr>
        <p:spPr bwMode="auto">
          <a:xfrm>
            <a:off x="493359" y="3863380"/>
            <a:ext cx="12586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Time </a:t>
            </a:r>
            <a:r>
              <a:rPr kumimoji="0" lang="de-DE" alt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steps</a:t>
            </a:r>
            <a:endParaRPr kumimoji="0" lang="de-DE" alt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106" name="Line 94"/>
          <p:cNvSpPr>
            <a:spLocks noChangeShapeType="1"/>
          </p:cNvSpPr>
          <p:nvPr/>
        </p:nvSpPr>
        <p:spPr bwMode="auto">
          <a:xfrm>
            <a:off x="2781329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7" name="Line 95"/>
          <p:cNvSpPr>
            <a:spLocks noChangeShapeType="1"/>
          </p:cNvSpPr>
          <p:nvPr/>
        </p:nvSpPr>
        <p:spPr bwMode="auto">
          <a:xfrm>
            <a:off x="3306858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8" name="Line 96"/>
          <p:cNvSpPr>
            <a:spLocks noChangeShapeType="1"/>
          </p:cNvSpPr>
          <p:nvPr/>
        </p:nvSpPr>
        <p:spPr bwMode="auto">
          <a:xfrm>
            <a:off x="3776817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9" name="Line 97"/>
          <p:cNvSpPr>
            <a:spLocks noChangeShapeType="1"/>
          </p:cNvSpPr>
          <p:nvPr/>
        </p:nvSpPr>
        <p:spPr bwMode="auto">
          <a:xfrm>
            <a:off x="3918122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0" name="Line 98"/>
          <p:cNvSpPr>
            <a:spLocks noChangeShapeType="1"/>
          </p:cNvSpPr>
          <p:nvPr/>
        </p:nvSpPr>
        <p:spPr bwMode="auto">
          <a:xfrm>
            <a:off x="4008621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1" name="Line 99"/>
          <p:cNvSpPr>
            <a:spLocks noChangeShapeType="1"/>
          </p:cNvSpPr>
          <p:nvPr/>
        </p:nvSpPr>
        <p:spPr bwMode="auto">
          <a:xfrm>
            <a:off x="4108645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2" name="Line 100"/>
          <p:cNvSpPr>
            <a:spLocks noChangeShapeType="1"/>
          </p:cNvSpPr>
          <p:nvPr/>
        </p:nvSpPr>
        <p:spPr bwMode="auto">
          <a:xfrm>
            <a:off x="4205495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3" name="Line 101"/>
          <p:cNvSpPr>
            <a:spLocks noChangeShapeType="1"/>
          </p:cNvSpPr>
          <p:nvPr/>
        </p:nvSpPr>
        <p:spPr bwMode="auto">
          <a:xfrm>
            <a:off x="4440475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4" name="Line 102"/>
          <p:cNvSpPr>
            <a:spLocks noChangeShapeType="1"/>
          </p:cNvSpPr>
          <p:nvPr/>
        </p:nvSpPr>
        <p:spPr bwMode="auto">
          <a:xfrm>
            <a:off x="4908847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5" name="Line 105"/>
          <p:cNvSpPr>
            <a:spLocks noChangeShapeType="1"/>
          </p:cNvSpPr>
          <p:nvPr/>
        </p:nvSpPr>
        <p:spPr bwMode="auto">
          <a:xfrm>
            <a:off x="5903873" y="3936397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0" name="AutoShape 120"/>
          <p:cNvSpPr>
            <a:spLocks/>
          </p:cNvSpPr>
          <p:nvPr/>
        </p:nvSpPr>
        <p:spPr bwMode="auto">
          <a:xfrm rot="5400000" flipV="1">
            <a:off x="3009966" y="3576015"/>
            <a:ext cx="71431" cy="504888"/>
          </a:xfrm>
          <a:prstGeom prst="leftBrace">
            <a:avLst>
              <a:gd name="adj1" fmla="val 58888"/>
              <a:gd name="adj2" fmla="val 50000"/>
            </a:avLst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1" name="Text Box 121"/>
          <p:cNvSpPr txBox="1">
            <a:spLocks noChangeArrowheads="1"/>
          </p:cNvSpPr>
          <p:nvPr/>
        </p:nvSpPr>
        <p:spPr bwMode="auto">
          <a:xfrm>
            <a:off x="2703532" y="3585596"/>
            <a:ext cx="7192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dt</a:t>
            </a:r>
          </a:p>
        </p:txBody>
      </p:sp>
      <p:sp>
        <p:nvSpPr>
          <p:cNvPr id="133" name="Line 123"/>
          <p:cNvSpPr>
            <a:spLocks noChangeShapeType="1"/>
          </p:cNvSpPr>
          <p:nvPr/>
        </p:nvSpPr>
        <p:spPr bwMode="auto">
          <a:xfrm>
            <a:off x="1966839" y="3071299"/>
            <a:ext cx="0" cy="180003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4" name="Line 125"/>
          <p:cNvSpPr>
            <a:spLocks noChangeShapeType="1"/>
          </p:cNvSpPr>
          <p:nvPr/>
        </p:nvSpPr>
        <p:spPr bwMode="auto">
          <a:xfrm>
            <a:off x="2616208" y="3431624"/>
            <a:ext cx="309601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5" name="Line 126"/>
          <p:cNvSpPr>
            <a:spLocks noChangeShapeType="1"/>
          </p:cNvSpPr>
          <p:nvPr/>
        </p:nvSpPr>
        <p:spPr bwMode="auto">
          <a:xfrm>
            <a:off x="2616208" y="4007828"/>
            <a:ext cx="3287665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7" name="Text Box 128"/>
          <p:cNvSpPr txBox="1">
            <a:spLocks noChangeArrowheads="1"/>
          </p:cNvSpPr>
          <p:nvPr/>
        </p:nvSpPr>
        <p:spPr bwMode="auto">
          <a:xfrm>
            <a:off x="1930323" y="2999869"/>
            <a:ext cx="3994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t0</a:t>
            </a:r>
          </a:p>
        </p:txBody>
      </p:sp>
      <p:sp>
        <p:nvSpPr>
          <p:cNvPr id="138" name="Line 130"/>
          <p:cNvSpPr>
            <a:spLocks noChangeShapeType="1"/>
          </p:cNvSpPr>
          <p:nvPr/>
        </p:nvSpPr>
        <p:spPr bwMode="auto">
          <a:xfrm flipV="1">
            <a:off x="1966839" y="1595077"/>
            <a:ext cx="0" cy="12603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9" name="Oval 131"/>
          <p:cNvSpPr>
            <a:spLocks noChangeArrowheads="1"/>
          </p:cNvSpPr>
          <p:nvPr/>
        </p:nvSpPr>
        <p:spPr bwMode="auto">
          <a:xfrm>
            <a:off x="2589218" y="2569701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0" name="Text Box 132"/>
          <p:cNvSpPr txBox="1">
            <a:spLocks noChangeArrowheads="1"/>
          </p:cNvSpPr>
          <p:nvPr/>
        </p:nvSpPr>
        <p:spPr bwMode="auto">
          <a:xfrm>
            <a:off x="1968427" y="1515710"/>
            <a:ext cx="2920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y</a:t>
            </a:r>
          </a:p>
        </p:txBody>
      </p:sp>
      <p:sp>
        <p:nvSpPr>
          <p:cNvPr id="142" name="Line 135"/>
          <p:cNvSpPr>
            <a:spLocks noChangeShapeType="1"/>
          </p:cNvSpPr>
          <p:nvPr/>
        </p:nvSpPr>
        <p:spPr bwMode="auto">
          <a:xfrm flipH="1" flipV="1">
            <a:off x="4910434" y="2818912"/>
            <a:ext cx="0" cy="1007959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3" name="Line 136"/>
          <p:cNvSpPr>
            <a:spLocks noChangeShapeType="1"/>
          </p:cNvSpPr>
          <p:nvPr/>
        </p:nvSpPr>
        <p:spPr bwMode="auto">
          <a:xfrm flipH="1" flipV="1">
            <a:off x="4438887" y="2818912"/>
            <a:ext cx="0" cy="1007959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5" name="Line 105"/>
          <p:cNvSpPr>
            <a:spLocks noChangeShapeType="1"/>
          </p:cNvSpPr>
          <p:nvPr/>
        </p:nvSpPr>
        <p:spPr bwMode="auto">
          <a:xfrm>
            <a:off x="2614621" y="3936397"/>
            <a:ext cx="0" cy="144448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150" name="Gerade Verbindung mit Pfeil 149"/>
          <p:cNvCxnSpPr/>
          <p:nvPr/>
        </p:nvCxnSpPr>
        <p:spPr bwMode="auto">
          <a:xfrm flipV="1">
            <a:off x="2613514" y="4935203"/>
            <a:ext cx="0" cy="54198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51" name="Text Box 90"/>
          <p:cNvSpPr txBox="1">
            <a:spLocks noChangeArrowheads="1"/>
          </p:cNvSpPr>
          <p:nvPr/>
        </p:nvSpPr>
        <p:spPr bwMode="auto">
          <a:xfrm>
            <a:off x="2440967" y="5477190"/>
            <a:ext cx="22252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Master-&gt;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doStep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(...)</a:t>
            </a:r>
          </a:p>
        </p:txBody>
      </p:sp>
      <p:sp>
        <p:nvSpPr>
          <p:cNvPr id="152" name="Text Box 89"/>
          <p:cNvSpPr txBox="1">
            <a:spLocks noChangeArrowheads="1"/>
          </p:cNvSpPr>
          <p:nvPr/>
        </p:nvSpPr>
        <p:spPr bwMode="auto">
          <a:xfrm>
            <a:off x="5712222" y="2999869"/>
            <a:ext cx="11512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t_commEnd</a:t>
            </a:r>
            <a:endParaRPr kumimoji="0" lang="de-DE" alt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52" name="Line 105"/>
          <p:cNvSpPr>
            <a:spLocks noChangeShapeType="1"/>
          </p:cNvSpPr>
          <p:nvPr/>
        </p:nvSpPr>
        <p:spPr bwMode="auto">
          <a:xfrm>
            <a:off x="5645341" y="3933222"/>
            <a:ext cx="121459" cy="144448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3" name="Line 105"/>
          <p:cNvSpPr>
            <a:spLocks noChangeShapeType="1"/>
          </p:cNvSpPr>
          <p:nvPr/>
        </p:nvSpPr>
        <p:spPr bwMode="auto">
          <a:xfrm flipH="1">
            <a:off x="5645341" y="3933222"/>
            <a:ext cx="133766" cy="144448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6" name="Oval 69"/>
          <p:cNvSpPr>
            <a:spLocks noChangeArrowheads="1"/>
          </p:cNvSpPr>
          <p:nvPr/>
        </p:nvSpPr>
        <p:spPr bwMode="auto">
          <a:xfrm>
            <a:off x="5687612" y="2132856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7" name="Line 135"/>
          <p:cNvSpPr>
            <a:spLocks noChangeShapeType="1"/>
          </p:cNvSpPr>
          <p:nvPr/>
        </p:nvSpPr>
        <p:spPr bwMode="auto">
          <a:xfrm flipH="1" flipV="1">
            <a:off x="5710634" y="2243503"/>
            <a:ext cx="0" cy="756366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3979510" y="1177156"/>
            <a:ext cx="4975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Outputs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requested</a:t>
            </a:r>
            <a:r>
              <a:rPr lang="de-DE" dirty="0" smtClean="0"/>
              <a:t> at </a:t>
            </a:r>
            <a:r>
              <a:rPr lang="de-DE" u="sng" dirty="0" smtClean="0"/>
              <a:t>different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than</a:t>
            </a:r>
            <a:r>
              <a:rPr lang="de-DE" dirty="0" smtClean="0"/>
              <a:t> time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interval</a:t>
            </a:r>
            <a:r>
              <a:rPr lang="de-DE" dirty="0" smtClean="0"/>
              <a:t> end time</a:t>
            </a:r>
            <a:endParaRPr lang="de-DE" u="sng" dirty="0"/>
          </a:p>
        </p:txBody>
      </p:sp>
      <p:sp>
        <p:nvSpPr>
          <p:cNvPr id="59" name="Line 86"/>
          <p:cNvSpPr>
            <a:spLocks noChangeShapeType="1"/>
          </p:cNvSpPr>
          <p:nvPr/>
        </p:nvSpPr>
        <p:spPr bwMode="auto">
          <a:xfrm flipV="1">
            <a:off x="1966839" y="4584030"/>
            <a:ext cx="4321717" cy="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0" name="Text Box 93"/>
          <p:cNvSpPr txBox="1">
            <a:spLocks noChangeArrowheads="1"/>
          </p:cNvSpPr>
          <p:nvPr/>
        </p:nvSpPr>
        <p:spPr bwMode="auto">
          <a:xfrm>
            <a:off x="709286" y="4439583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Outputs</a:t>
            </a:r>
          </a:p>
        </p:txBody>
      </p:sp>
      <p:sp>
        <p:nvSpPr>
          <p:cNvPr id="61" name="Line 106"/>
          <p:cNvSpPr>
            <a:spLocks noChangeShapeType="1"/>
          </p:cNvSpPr>
          <p:nvPr/>
        </p:nvSpPr>
        <p:spPr bwMode="auto">
          <a:xfrm>
            <a:off x="3046475" y="4512600"/>
            <a:ext cx="0" cy="144448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2" name="Line 107"/>
          <p:cNvSpPr>
            <a:spLocks noChangeShapeType="1"/>
          </p:cNvSpPr>
          <p:nvPr/>
        </p:nvSpPr>
        <p:spPr bwMode="auto">
          <a:xfrm>
            <a:off x="3478329" y="4512600"/>
            <a:ext cx="0" cy="144448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3" name="Line 108"/>
          <p:cNvSpPr>
            <a:spLocks noChangeShapeType="1"/>
          </p:cNvSpPr>
          <p:nvPr/>
        </p:nvSpPr>
        <p:spPr bwMode="auto">
          <a:xfrm>
            <a:off x="3910184" y="4512600"/>
            <a:ext cx="0" cy="144448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4" name="Line 109"/>
          <p:cNvSpPr>
            <a:spLocks noChangeShapeType="1"/>
          </p:cNvSpPr>
          <p:nvPr/>
        </p:nvSpPr>
        <p:spPr bwMode="auto">
          <a:xfrm>
            <a:off x="4343625" y="4512600"/>
            <a:ext cx="0" cy="144448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5" name="Line 110"/>
          <p:cNvSpPr>
            <a:spLocks noChangeShapeType="1"/>
          </p:cNvSpPr>
          <p:nvPr/>
        </p:nvSpPr>
        <p:spPr bwMode="auto">
          <a:xfrm>
            <a:off x="4775480" y="4512600"/>
            <a:ext cx="0" cy="144448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6" name="Line 111"/>
          <p:cNvSpPr>
            <a:spLocks noChangeShapeType="1"/>
          </p:cNvSpPr>
          <p:nvPr/>
        </p:nvSpPr>
        <p:spPr bwMode="auto">
          <a:xfrm>
            <a:off x="5207334" y="4512600"/>
            <a:ext cx="0" cy="144448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7" name="Line 112"/>
          <p:cNvSpPr>
            <a:spLocks noChangeShapeType="1"/>
          </p:cNvSpPr>
          <p:nvPr/>
        </p:nvSpPr>
        <p:spPr bwMode="auto">
          <a:xfrm>
            <a:off x="5796136" y="4512600"/>
            <a:ext cx="0" cy="144448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8" name="Line 113"/>
          <p:cNvSpPr>
            <a:spLocks noChangeShapeType="1"/>
          </p:cNvSpPr>
          <p:nvPr/>
        </p:nvSpPr>
        <p:spPr bwMode="auto">
          <a:xfrm>
            <a:off x="5640957" y="4512600"/>
            <a:ext cx="0" cy="144448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9" name="Line 114"/>
          <p:cNvSpPr>
            <a:spLocks noChangeShapeType="1"/>
          </p:cNvSpPr>
          <p:nvPr/>
        </p:nvSpPr>
        <p:spPr bwMode="auto">
          <a:xfrm>
            <a:off x="5494707" y="4512600"/>
            <a:ext cx="0" cy="144448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1" name="Line 116"/>
          <p:cNvSpPr>
            <a:spLocks noChangeShapeType="1"/>
          </p:cNvSpPr>
          <p:nvPr/>
        </p:nvSpPr>
        <p:spPr bwMode="auto">
          <a:xfrm>
            <a:off x="5351814" y="4512600"/>
            <a:ext cx="0" cy="144448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4" name="AutoShape 119"/>
          <p:cNvSpPr>
            <a:spLocks/>
          </p:cNvSpPr>
          <p:nvPr/>
        </p:nvSpPr>
        <p:spPr bwMode="auto">
          <a:xfrm rot="16200000">
            <a:off x="3657747" y="4620490"/>
            <a:ext cx="73017" cy="431854"/>
          </a:xfrm>
          <a:prstGeom prst="leftBrace">
            <a:avLst>
              <a:gd name="adj1" fmla="val 49275"/>
              <a:gd name="adj2" fmla="val 50000"/>
            </a:avLst>
          </a:prstGeom>
          <a:noFill/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5" name="Text Box 122"/>
          <p:cNvSpPr txBox="1">
            <a:spLocks noChangeArrowheads="1"/>
          </p:cNvSpPr>
          <p:nvPr/>
        </p:nvSpPr>
        <p:spPr bwMode="auto">
          <a:xfrm>
            <a:off x="3262402" y="4872925"/>
            <a:ext cx="12018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output_dt</a:t>
            </a:r>
            <a:endParaRPr kumimoji="0" lang="de-DE" alt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76" name="Line 127"/>
          <p:cNvSpPr>
            <a:spLocks noChangeShapeType="1"/>
          </p:cNvSpPr>
          <p:nvPr/>
        </p:nvSpPr>
        <p:spPr bwMode="auto">
          <a:xfrm>
            <a:off x="2614621" y="4584030"/>
            <a:ext cx="3096014" cy="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7" name="Text Box 75"/>
          <p:cNvSpPr txBox="1">
            <a:spLocks noChangeArrowheads="1"/>
          </p:cNvSpPr>
          <p:nvPr/>
        </p:nvSpPr>
        <p:spPr bwMode="auto">
          <a:xfrm>
            <a:off x="941025" y="1084824"/>
            <a:ext cx="29770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computed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solutions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after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completed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integration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step</a:t>
            </a:r>
            <a:endParaRPr kumimoji="0" lang="de-DE" alt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78" name="Line 76"/>
          <p:cNvSpPr>
            <a:spLocks noChangeShapeType="1"/>
          </p:cNvSpPr>
          <p:nvPr/>
        </p:nvSpPr>
        <p:spPr bwMode="auto">
          <a:xfrm>
            <a:off x="2703532" y="1703016"/>
            <a:ext cx="58745" cy="677094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9" name="Line 137"/>
          <p:cNvSpPr>
            <a:spLocks noChangeShapeType="1"/>
          </p:cNvSpPr>
          <p:nvPr/>
        </p:nvSpPr>
        <p:spPr bwMode="auto">
          <a:xfrm>
            <a:off x="3082992" y="1703016"/>
            <a:ext cx="179410" cy="323817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91" name="Gerade Verbindung mit Pfeil 90"/>
          <p:cNvCxnSpPr/>
          <p:nvPr/>
        </p:nvCxnSpPr>
        <p:spPr bwMode="auto">
          <a:xfrm flipH="1" flipV="1">
            <a:off x="5752001" y="4150978"/>
            <a:ext cx="193675" cy="90170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ysDash"/>
            <a:headEnd type="none" w="med" len="med"/>
            <a:tailEnd type="triangle" w="med" len="med"/>
          </a:ln>
          <a:effectLst/>
        </p:spPr>
      </p:cxnSp>
      <p:sp>
        <p:nvSpPr>
          <p:cNvPr id="92" name="Text Box 89"/>
          <p:cNvSpPr txBox="1">
            <a:spLocks noChangeArrowheads="1"/>
          </p:cNvSpPr>
          <p:nvPr/>
        </p:nvSpPr>
        <p:spPr bwMode="auto">
          <a:xfrm>
            <a:off x="4935837" y="5107859"/>
            <a:ext cx="2117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Limit time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step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to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/>
            </a:r>
            <a:b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</a:b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match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interval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end</a:t>
            </a:r>
          </a:p>
        </p:txBody>
      </p:sp>
      <p:sp>
        <p:nvSpPr>
          <p:cNvPr id="93" name="Line 133"/>
          <p:cNvSpPr>
            <a:spLocks noChangeShapeType="1"/>
          </p:cNvSpPr>
          <p:nvPr/>
        </p:nvSpPr>
        <p:spPr bwMode="auto">
          <a:xfrm flipH="1" flipV="1">
            <a:off x="4775480" y="2242710"/>
            <a:ext cx="0" cy="2196873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2" name="Line 135"/>
          <p:cNvSpPr>
            <a:spLocks noChangeShapeType="1"/>
          </p:cNvSpPr>
          <p:nvPr/>
        </p:nvSpPr>
        <p:spPr bwMode="auto">
          <a:xfrm flipH="1" flipV="1">
            <a:off x="5508104" y="2455411"/>
            <a:ext cx="0" cy="1371458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3" name="Oval 68"/>
          <p:cNvSpPr>
            <a:spLocks noChangeArrowheads="1"/>
          </p:cNvSpPr>
          <p:nvPr/>
        </p:nvSpPr>
        <p:spPr bwMode="auto">
          <a:xfrm>
            <a:off x="5484288" y="2386342"/>
            <a:ext cx="47631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4" name="Line 102"/>
          <p:cNvSpPr>
            <a:spLocks noChangeShapeType="1"/>
          </p:cNvSpPr>
          <p:nvPr/>
        </p:nvSpPr>
        <p:spPr bwMode="auto">
          <a:xfrm>
            <a:off x="5508104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80" name="Freeform 40"/>
          <p:cNvSpPr>
            <a:spLocks/>
          </p:cNvSpPr>
          <p:nvPr/>
        </p:nvSpPr>
        <p:spPr bwMode="auto">
          <a:xfrm>
            <a:off x="2506658" y="1886833"/>
            <a:ext cx="3204691" cy="916206"/>
          </a:xfrm>
          <a:custGeom>
            <a:avLst/>
            <a:gdLst>
              <a:gd name="T0" fmla="*/ 0 w 3122"/>
              <a:gd name="T1" fmla="*/ 856884 h 919"/>
              <a:gd name="T2" fmla="*/ 424055 w 3122"/>
              <a:gd name="T3" fmla="*/ 479397 h 919"/>
              <a:gd name="T4" fmla="*/ 1037271 w 3122"/>
              <a:gd name="T5" fmla="*/ 101911 h 919"/>
              <a:gd name="T6" fmla="*/ 1509136 w 3122"/>
              <a:gd name="T7" fmla="*/ 101911 h 919"/>
              <a:gd name="T8" fmla="*/ 1650488 w 3122"/>
              <a:gd name="T9" fmla="*/ 715456 h 919"/>
              <a:gd name="T10" fmla="*/ 2213816 w 3122"/>
              <a:gd name="T11" fmla="*/ 955675 h 919"/>
              <a:gd name="T12" fmla="*/ 2829111 w 3122"/>
              <a:gd name="T13" fmla="*/ 715456 h 919"/>
              <a:gd name="T14" fmla="*/ 3244851 w 3122"/>
              <a:gd name="T15" fmla="*/ 255817 h 9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connsiteX0" fmla="*/ 0 w 9875"/>
              <a:gd name="connsiteY0" fmla="*/ 8554 h 9588"/>
              <a:gd name="connsiteX1" fmla="*/ 1307 w 9875"/>
              <a:gd name="connsiteY1" fmla="*/ 4604 h 9588"/>
              <a:gd name="connsiteX2" fmla="*/ 3197 w 9875"/>
              <a:gd name="connsiteY2" fmla="*/ 654 h 9588"/>
              <a:gd name="connsiteX3" fmla="*/ 4651 w 9875"/>
              <a:gd name="connsiteY3" fmla="*/ 654 h 9588"/>
              <a:gd name="connsiteX4" fmla="*/ 5086 w 9875"/>
              <a:gd name="connsiteY4" fmla="*/ 7074 h 9588"/>
              <a:gd name="connsiteX5" fmla="*/ 6823 w 9875"/>
              <a:gd name="connsiteY5" fmla="*/ 9588 h 9588"/>
              <a:gd name="connsiteX6" fmla="*/ 8719 w 9875"/>
              <a:gd name="connsiteY6" fmla="*/ 7074 h 9588"/>
              <a:gd name="connsiteX7" fmla="*/ 9875 w 9875"/>
              <a:gd name="connsiteY7" fmla="*/ 2788 h 9588"/>
              <a:gd name="connsiteX0" fmla="*/ 0 w 10000"/>
              <a:gd name="connsiteY0" fmla="*/ 8922 h 10000"/>
              <a:gd name="connsiteX1" fmla="*/ 1324 w 10000"/>
              <a:gd name="connsiteY1" fmla="*/ 4802 h 10000"/>
              <a:gd name="connsiteX2" fmla="*/ 3237 w 10000"/>
              <a:gd name="connsiteY2" fmla="*/ 682 h 10000"/>
              <a:gd name="connsiteX3" fmla="*/ 4710 w 10000"/>
              <a:gd name="connsiteY3" fmla="*/ 682 h 10000"/>
              <a:gd name="connsiteX4" fmla="*/ 5150 w 10000"/>
              <a:gd name="connsiteY4" fmla="*/ 7378 h 10000"/>
              <a:gd name="connsiteX5" fmla="*/ 6909 w 10000"/>
              <a:gd name="connsiteY5" fmla="*/ 10000 h 10000"/>
              <a:gd name="connsiteX6" fmla="*/ 8829 w 10000"/>
              <a:gd name="connsiteY6" fmla="*/ 7378 h 10000"/>
              <a:gd name="connsiteX7" fmla="*/ 10000 w 10000"/>
              <a:gd name="connsiteY7" fmla="*/ 290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0" y="8922"/>
                </a:moveTo>
                <a:cubicBezTo>
                  <a:pt x="393" y="7549"/>
                  <a:pt x="785" y="6175"/>
                  <a:pt x="1324" y="4802"/>
                </a:cubicBezTo>
                <a:cubicBezTo>
                  <a:pt x="1862" y="3429"/>
                  <a:pt x="2672" y="1363"/>
                  <a:pt x="3237" y="682"/>
                </a:cubicBezTo>
                <a:cubicBezTo>
                  <a:pt x="3802" y="1"/>
                  <a:pt x="4392" y="-430"/>
                  <a:pt x="4710" y="682"/>
                </a:cubicBezTo>
                <a:cubicBezTo>
                  <a:pt x="5028" y="1795"/>
                  <a:pt x="4785" y="5824"/>
                  <a:pt x="5150" y="7378"/>
                </a:cubicBezTo>
                <a:cubicBezTo>
                  <a:pt x="5517" y="8933"/>
                  <a:pt x="6296" y="10000"/>
                  <a:pt x="6909" y="10000"/>
                </a:cubicBezTo>
                <a:cubicBezTo>
                  <a:pt x="7522" y="10000"/>
                  <a:pt x="8294" y="8649"/>
                  <a:pt x="8829" y="7378"/>
                </a:cubicBezTo>
                <a:cubicBezTo>
                  <a:pt x="9364" y="6108"/>
                  <a:pt x="9753" y="4004"/>
                  <a:pt x="10000" y="2908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1" name="Oval 58"/>
          <p:cNvSpPr>
            <a:spLocks noChangeArrowheads="1"/>
          </p:cNvSpPr>
          <p:nvPr/>
        </p:nvSpPr>
        <p:spPr bwMode="auto">
          <a:xfrm>
            <a:off x="2762277" y="2409380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2" name="Oval 59"/>
          <p:cNvSpPr>
            <a:spLocks noChangeArrowheads="1"/>
          </p:cNvSpPr>
          <p:nvPr/>
        </p:nvSpPr>
        <p:spPr bwMode="auto">
          <a:xfrm>
            <a:off x="3281455" y="2042706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3" name="Oval 60"/>
          <p:cNvSpPr>
            <a:spLocks noChangeArrowheads="1"/>
          </p:cNvSpPr>
          <p:nvPr/>
        </p:nvSpPr>
        <p:spPr bwMode="auto">
          <a:xfrm>
            <a:off x="3756176" y="1869686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4" name="Oval 62"/>
          <p:cNvSpPr>
            <a:spLocks noChangeArrowheads="1"/>
          </p:cNvSpPr>
          <p:nvPr/>
        </p:nvSpPr>
        <p:spPr bwMode="auto">
          <a:xfrm>
            <a:off x="3895894" y="1872860"/>
            <a:ext cx="46044" cy="46033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5" name="Oval 63"/>
          <p:cNvSpPr>
            <a:spLocks noChangeArrowheads="1"/>
          </p:cNvSpPr>
          <p:nvPr/>
        </p:nvSpPr>
        <p:spPr bwMode="auto">
          <a:xfrm>
            <a:off x="3991156" y="1926830"/>
            <a:ext cx="46044" cy="46033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6" name="Oval 64"/>
          <p:cNvSpPr>
            <a:spLocks noChangeArrowheads="1"/>
          </p:cNvSpPr>
          <p:nvPr/>
        </p:nvSpPr>
        <p:spPr bwMode="auto">
          <a:xfrm>
            <a:off x="4037199" y="2042706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7" name="Oval 65"/>
          <p:cNvSpPr>
            <a:spLocks noChangeArrowheads="1"/>
          </p:cNvSpPr>
          <p:nvPr/>
        </p:nvSpPr>
        <p:spPr bwMode="auto">
          <a:xfrm>
            <a:off x="4086418" y="2431602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8" name="Oval 66"/>
          <p:cNvSpPr>
            <a:spLocks noChangeArrowheads="1"/>
          </p:cNvSpPr>
          <p:nvPr/>
        </p:nvSpPr>
        <p:spPr bwMode="auto">
          <a:xfrm>
            <a:off x="4181680" y="2587161"/>
            <a:ext cx="47631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9" name="Oval 67"/>
          <p:cNvSpPr>
            <a:spLocks noChangeArrowheads="1"/>
          </p:cNvSpPr>
          <p:nvPr/>
        </p:nvSpPr>
        <p:spPr bwMode="auto">
          <a:xfrm>
            <a:off x="4416659" y="2720498"/>
            <a:ext cx="47631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0" name="Oval 68"/>
          <p:cNvSpPr>
            <a:spLocks noChangeArrowheads="1"/>
          </p:cNvSpPr>
          <p:nvPr/>
        </p:nvSpPr>
        <p:spPr bwMode="auto">
          <a:xfrm>
            <a:off x="4888206" y="2747483"/>
            <a:ext cx="47631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6" name="Line 84"/>
          <p:cNvSpPr>
            <a:spLocks noChangeShapeType="1"/>
          </p:cNvSpPr>
          <p:nvPr/>
        </p:nvSpPr>
        <p:spPr bwMode="auto">
          <a:xfrm flipV="1">
            <a:off x="1966839" y="3433212"/>
            <a:ext cx="432171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7" name="Line 85"/>
          <p:cNvSpPr>
            <a:spLocks noChangeShapeType="1"/>
          </p:cNvSpPr>
          <p:nvPr/>
        </p:nvSpPr>
        <p:spPr bwMode="auto">
          <a:xfrm flipV="1">
            <a:off x="1966839" y="4007828"/>
            <a:ext cx="4321717" cy="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9" name="Line 87"/>
          <p:cNvSpPr>
            <a:spLocks noChangeShapeType="1"/>
          </p:cNvSpPr>
          <p:nvPr/>
        </p:nvSpPr>
        <p:spPr bwMode="auto">
          <a:xfrm>
            <a:off x="2614621" y="3071299"/>
            <a:ext cx="0" cy="1800039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0" name="Line 88"/>
          <p:cNvSpPr>
            <a:spLocks noChangeShapeType="1"/>
          </p:cNvSpPr>
          <p:nvPr/>
        </p:nvSpPr>
        <p:spPr bwMode="auto">
          <a:xfrm>
            <a:off x="5710634" y="3072886"/>
            <a:ext cx="0" cy="1800039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2" name="Text Box 90"/>
          <p:cNvSpPr txBox="1">
            <a:spLocks noChangeArrowheads="1"/>
          </p:cNvSpPr>
          <p:nvPr/>
        </p:nvSpPr>
        <p:spPr bwMode="auto">
          <a:xfrm>
            <a:off x="2616208" y="2999869"/>
            <a:ext cx="13660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t_commStart</a:t>
            </a:r>
          </a:p>
        </p:txBody>
      </p:sp>
      <p:sp>
        <p:nvSpPr>
          <p:cNvPr id="103" name="Text Box 91"/>
          <p:cNvSpPr txBox="1">
            <a:spLocks noChangeArrowheads="1"/>
          </p:cNvSpPr>
          <p:nvPr/>
        </p:nvSpPr>
        <p:spPr bwMode="auto">
          <a:xfrm>
            <a:off x="493359" y="3153757"/>
            <a:ext cx="14734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Integration </a:t>
            </a:r>
            <a:b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</a:br>
            <a: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time </a:t>
            </a:r>
            <a:r>
              <a:rPr kumimoji="0" lang="de-DE" alt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frame</a:t>
            </a:r>
            <a:endParaRPr kumimoji="0" lang="de-DE" alt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104" name="Text Box 92"/>
          <p:cNvSpPr txBox="1">
            <a:spLocks noChangeArrowheads="1"/>
          </p:cNvSpPr>
          <p:nvPr/>
        </p:nvSpPr>
        <p:spPr bwMode="auto">
          <a:xfrm>
            <a:off x="493359" y="3863380"/>
            <a:ext cx="12586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Time </a:t>
            </a:r>
            <a:r>
              <a:rPr kumimoji="0" lang="de-DE" alt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steps</a:t>
            </a:r>
            <a:endParaRPr kumimoji="0" lang="de-DE" alt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106" name="Line 94"/>
          <p:cNvSpPr>
            <a:spLocks noChangeShapeType="1"/>
          </p:cNvSpPr>
          <p:nvPr/>
        </p:nvSpPr>
        <p:spPr bwMode="auto">
          <a:xfrm>
            <a:off x="2781329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7" name="Line 95"/>
          <p:cNvSpPr>
            <a:spLocks noChangeShapeType="1"/>
          </p:cNvSpPr>
          <p:nvPr/>
        </p:nvSpPr>
        <p:spPr bwMode="auto">
          <a:xfrm>
            <a:off x="3306858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8" name="Line 96"/>
          <p:cNvSpPr>
            <a:spLocks noChangeShapeType="1"/>
          </p:cNvSpPr>
          <p:nvPr/>
        </p:nvSpPr>
        <p:spPr bwMode="auto">
          <a:xfrm>
            <a:off x="3776817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9" name="Line 97"/>
          <p:cNvSpPr>
            <a:spLocks noChangeShapeType="1"/>
          </p:cNvSpPr>
          <p:nvPr/>
        </p:nvSpPr>
        <p:spPr bwMode="auto">
          <a:xfrm>
            <a:off x="3918122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0" name="Line 98"/>
          <p:cNvSpPr>
            <a:spLocks noChangeShapeType="1"/>
          </p:cNvSpPr>
          <p:nvPr/>
        </p:nvSpPr>
        <p:spPr bwMode="auto">
          <a:xfrm>
            <a:off x="4008621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1" name="Line 99"/>
          <p:cNvSpPr>
            <a:spLocks noChangeShapeType="1"/>
          </p:cNvSpPr>
          <p:nvPr/>
        </p:nvSpPr>
        <p:spPr bwMode="auto">
          <a:xfrm>
            <a:off x="4108645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2" name="Line 100"/>
          <p:cNvSpPr>
            <a:spLocks noChangeShapeType="1"/>
          </p:cNvSpPr>
          <p:nvPr/>
        </p:nvSpPr>
        <p:spPr bwMode="auto">
          <a:xfrm>
            <a:off x="4205495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3" name="Line 101"/>
          <p:cNvSpPr>
            <a:spLocks noChangeShapeType="1"/>
          </p:cNvSpPr>
          <p:nvPr/>
        </p:nvSpPr>
        <p:spPr bwMode="auto">
          <a:xfrm>
            <a:off x="4440475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4" name="Line 102"/>
          <p:cNvSpPr>
            <a:spLocks noChangeShapeType="1"/>
          </p:cNvSpPr>
          <p:nvPr/>
        </p:nvSpPr>
        <p:spPr bwMode="auto">
          <a:xfrm>
            <a:off x="4908847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15" name="Line 105"/>
          <p:cNvSpPr>
            <a:spLocks noChangeShapeType="1"/>
          </p:cNvSpPr>
          <p:nvPr/>
        </p:nvSpPr>
        <p:spPr bwMode="auto">
          <a:xfrm>
            <a:off x="5903873" y="3936397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0" name="AutoShape 120"/>
          <p:cNvSpPr>
            <a:spLocks/>
          </p:cNvSpPr>
          <p:nvPr/>
        </p:nvSpPr>
        <p:spPr bwMode="auto">
          <a:xfrm rot="5400000" flipV="1">
            <a:off x="3009966" y="3576015"/>
            <a:ext cx="71431" cy="504888"/>
          </a:xfrm>
          <a:prstGeom prst="leftBrace">
            <a:avLst>
              <a:gd name="adj1" fmla="val 58888"/>
              <a:gd name="adj2" fmla="val 50000"/>
            </a:avLst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1" name="Text Box 121"/>
          <p:cNvSpPr txBox="1">
            <a:spLocks noChangeArrowheads="1"/>
          </p:cNvSpPr>
          <p:nvPr/>
        </p:nvSpPr>
        <p:spPr bwMode="auto">
          <a:xfrm>
            <a:off x="2703532" y="3585596"/>
            <a:ext cx="7192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dt</a:t>
            </a:r>
          </a:p>
        </p:txBody>
      </p:sp>
      <p:sp>
        <p:nvSpPr>
          <p:cNvPr id="133" name="Line 123"/>
          <p:cNvSpPr>
            <a:spLocks noChangeShapeType="1"/>
          </p:cNvSpPr>
          <p:nvPr/>
        </p:nvSpPr>
        <p:spPr bwMode="auto">
          <a:xfrm>
            <a:off x="1966839" y="3071299"/>
            <a:ext cx="0" cy="180003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4" name="Line 125"/>
          <p:cNvSpPr>
            <a:spLocks noChangeShapeType="1"/>
          </p:cNvSpPr>
          <p:nvPr/>
        </p:nvSpPr>
        <p:spPr bwMode="auto">
          <a:xfrm>
            <a:off x="2616208" y="3431624"/>
            <a:ext cx="309601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5" name="Line 126"/>
          <p:cNvSpPr>
            <a:spLocks noChangeShapeType="1"/>
          </p:cNvSpPr>
          <p:nvPr/>
        </p:nvSpPr>
        <p:spPr bwMode="auto">
          <a:xfrm>
            <a:off x="2616208" y="4007828"/>
            <a:ext cx="3287665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7" name="Text Box 128"/>
          <p:cNvSpPr txBox="1">
            <a:spLocks noChangeArrowheads="1"/>
          </p:cNvSpPr>
          <p:nvPr/>
        </p:nvSpPr>
        <p:spPr bwMode="auto">
          <a:xfrm>
            <a:off x="1930323" y="2999869"/>
            <a:ext cx="3994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t0</a:t>
            </a:r>
          </a:p>
        </p:txBody>
      </p:sp>
      <p:sp>
        <p:nvSpPr>
          <p:cNvPr id="138" name="Line 130"/>
          <p:cNvSpPr>
            <a:spLocks noChangeShapeType="1"/>
          </p:cNvSpPr>
          <p:nvPr/>
        </p:nvSpPr>
        <p:spPr bwMode="auto">
          <a:xfrm flipV="1">
            <a:off x="1966839" y="1595077"/>
            <a:ext cx="0" cy="12603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9" name="Oval 131"/>
          <p:cNvSpPr>
            <a:spLocks noChangeArrowheads="1"/>
          </p:cNvSpPr>
          <p:nvPr/>
        </p:nvSpPr>
        <p:spPr bwMode="auto">
          <a:xfrm>
            <a:off x="2589218" y="2569701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0" name="Text Box 132"/>
          <p:cNvSpPr txBox="1">
            <a:spLocks noChangeArrowheads="1"/>
          </p:cNvSpPr>
          <p:nvPr/>
        </p:nvSpPr>
        <p:spPr bwMode="auto">
          <a:xfrm>
            <a:off x="1968427" y="1515710"/>
            <a:ext cx="2920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y</a:t>
            </a:r>
          </a:p>
        </p:txBody>
      </p:sp>
      <p:sp>
        <p:nvSpPr>
          <p:cNvPr id="142" name="Line 135"/>
          <p:cNvSpPr>
            <a:spLocks noChangeShapeType="1"/>
          </p:cNvSpPr>
          <p:nvPr/>
        </p:nvSpPr>
        <p:spPr bwMode="auto">
          <a:xfrm flipH="1" flipV="1">
            <a:off x="4910434" y="2818912"/>
            <a:ext cx="0" cy="1007959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3" name="Line 136"/>
          <p:cNvSpPr>
            <a:spLocks noChangeShapeType="1"/>
          </p:cNvSpPr>
          <p:nvPr/>
        </p:nvSpPr>
        <p:spPr bwMode="auto">
          <a:xfrm flipH="1" flipV="1">
            <a:off x="4438887" y="2818912"/>
            <a:ext cx="0" cy="1007959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5" name="Line 105"/>
          <p:cNvSpPr>
            <a:spLocks noChangeShapeType="1"/>
          </p:cNvSpPr>
          <p:nvPr/>
        </p:nvSpPr>
        <p:spPr bwMode="auto">
          <a:xfrm>
            <a:off x="2614621" y="3936397"/>
            <a:ext cx="0" cy="144448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150" name="Gerade Verbindung mit Pfeil 149"/>
          <p:cNvCxnSpPr/>
          <p:nvPr/>
        </p:nvCxnSpPr>
        <p:spPr bwMode="auto">
          <a:xfrm flipV="1">
            <a:off x="2613514" y="4935203"/>
            <a:ext cx="0" cy="54198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51" name="Text Box 90"/>
          <p:cNvSpPr txBox="1">
            <a:spLocks noChangeArrowheads="1"/>
          </p:cNvSpPr>
          <p:nvPr/>
        </p:nvSpPr>
        <p:spPr bwMode="auto">
          <a:xfrm>
            <a:off x="2440967" y="5477190"/>
            <a:ext cx="22252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Master-&gt;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doStep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(...)</a:t>
            </a:r>
          </a:p>
        </p:txBody>
      </p:sp>
      <p:sp>
        <p:nvSpPr>
          <p:cNvPr id="152" name="Text Box 89"/>
          <p:cNvSpPr txBox="1">
            <a:spLocks noChangeArrowheads="1"/>
          </p:cNvSpPr>
          <p:nvPr/>
        </p:nvSpPr>
        <p:spPr bwMode="auto">
          <a:xfrm>
            <a:off x="5712222" y="2999869"/>
            <a:ext cx="11512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t_commEnd</a:t>
            </a:r>
            <a:endParaRPr kumimoji="0" lang="de-DE" alt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52" name="Line 105"/>
          <p:cNvSpPr>
            <a:spLocks noChangeShapeType="1"/>
          </p:cNvSpPr>
          <p:nvPr/>
        </p:nvSpPr>
        <p:spPr bwMode="auto">
          <a:xfrm>
            <a:off x="5645341" y="3933222"/>
            <a:ext cx="121459" cy="144448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3" name="Line 105"/>
          <p:cNvSpPr>
            <a:spLocks noChangeShapeType="1"/>
          </p:cNvSpPr>
          <p:nvPr/>
        </p:nvSpPr>
        <p:spPr bwMode="auto">
          <a:xfrm flipH="1">
            <a:off x="5645341" y="3933222"/>
            <a:ext cx="133766" cy="144448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6" name="Oval 69"/>
          <p:cNvSpPr>
            <a:spLocks noChangeArrowheads="1"/>
          </p:cNvSpPr>
          <p:nvPr/>
        </p:nvSpPr>
        <p:spPr bwMode="auto">
          <a:xfrm>
            <a:off x="5687612" y="2132856"/>
            <a:ext cx="46044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7" name="Line 135"/>
          <p:cNvSpPr>
            <a:spLocks noChangeShapeType="1"/>
          </p:cNvSpPr>
          <p:nvPr/>
        </p:nvSpPr>
        <p:spPr bwMode="auto">
          <a:xfrm flipH="1" flipV="1">
            <a:off x="5710634" y="2243503"/>
            <a:ext cx="0" cy="756366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3979510" y="1177156"/>
            <a:ext cx="4231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Outputs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interpolated</a:t>
            </a:r>
            <a:r>
              <a:rPr lang="de-DE" dirty="0" smtClean="0"/>
              <a:t> in last </a:t>
            </a:r>
            <a:r>
              <a:rPr lang="de-DE" dirty="0" err="1" smtClean="0"/>
              <a:t>completed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integration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 (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outputs</a:t>
            </a:r>
            <a:r>
              <a:rPr lang="de-DE" dirty="0" smtClean="0"/>
              <a:t>)</a:t>
            </a:r>
            <a:endParaRPr lang="de-DE" u="sng" dirty="0"/>
          </a:p>
        </p:txBody>
      </p:sp>
      <p:sp>
        <p:nvSpPr>
          <p:cNvPr id="59" name="Line 86"/>
          <p:cNvSpPr>
            <a:spLocks noChangeShapeType="1"/>
          </p:cNvSpPr>
          <p:nvPr/>
        </p:nvSpPr>
        <p:spPr bwMode="auto">
          <a:xfrm flipV="1">
            <a:off x="1966839" y="4584030"/>
            <a:ext cx="4321717" cy="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0" name="Text Box 93"/>
          <p:cNvSpPr txBox="1">
            <a:spLocks noChangeArrowheads="1"/>
          </p:cNvSpPr>
          <p:nvPr/>
        </p:nvSpPr>
        <p:spPr bwMode="auto">
          <a:xfrm>
            <a:off x="709286" y="4439583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Outputs</a:t>
            </a:r>
          </a:p>
        </p:txBody>
      </p:sp>
      <p:sp>
        <p:nvSpPr>
          <p:cNvPr id="61" name="Line 106"/>
          <p:cNvSpPr>
            <a:spLocks noChangeShapeType="1"/>
          </p:cNvSpPr>
          <p:nvPr/>
        </p:nvSpPr>
        <p:spPr bwMode="auto">
          <a:xfrm>
            <a:off x="3046475" y="4512600"/>
            <a:ext cx="0" cy="144448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2" name="Line 107"/>
          <p:cNvSpPr>
            <a:spLocks noChangeShapeType="1"/>
          </p:cNvSpPr>
          <p:nvPr/>
        </p:nvSpPr>
        <p:spPr bwMode="auto">
          <a:xfrm>
            <a:off x="3478329" y="4512600"/>
            <a:ext cx="0" cy="144448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3" name="Line 108"/>
          <p:cNvSpPr>
            <a:spLocks noChangeShapeType="1"/>
          </p:cNvSpPr>
          <p:nvPr/>
        </p:nvSpPr>
        <p:spPr bwMode="auto">
          <a:xfrm>
            <a:off x="3910184" y="4512600"/>
            <a:ext cx="0" cy="144448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4" name="Line 109"/>
          <p:cNvSpPr>
            <a:spLocks noChangeShapeType="1"/>
          </p:cNvSpPr>
          <p:nvPr/>
        </p:nvSpPr>
        <p:spPr bwMode="auto">
          <a:xfrm>
            <a:off x="4343625" y="4512600"/>
            <a:ext cx="0" cy="144448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5" name="Line 110"/>
          <p:cNvSpPr>
            <a:spLocks noChangeShapeType="1"/>
          </p:cNvSpPr>
          <p:nvPr/>
        </p:nvSpPr>
        <p:spPr bwMode="auto">
          <a:xfrm>
            <a:off x="4775480" y="4512600"/>
            <a:ext cx="0" cy="144448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6" name="Line 111"/>
          <p:cNvSpPr>
            <a:spLocks noChangeShapeType="1"/>
          </p:cNvSpPr>
          <p:nvPr/>
        </p:nvSpPr>
        <p:spPr bwMode="auto">
          <a:xfrm>
            <a:off x="5207334" y="4512600"/>
            <a:ext cx="0" cy="144448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7" name="Line 112"/>
          <p:cNvSpPr>
            <a:spLocks noChangeShapeType="1"/>
          </p:cNvSpPr>
          <p:nvPr/>
        </p:nvSpPr>
        <p:spPr bwMode="auto">
          <a:xfrm>
            <a:off x="5796136" y="4512600"/>
            <a:ext cx="0" cy="144448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8" name="Line 113"/>
          <p:cNvSpPr>
            <a:spLocks noChangeShapeType="1"/>
          </p:cNvSpPr>
          <p:nvPr/>
        </p:nvSpPr>
        <p:spPr bwMode="auto">
          <a:xfrm>
            <a:off x="5640957" y="4512600"/>
            <a:ext cx="0" cy="144448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9" name="Line 114"/>
          <p:cNvSpPr>
            <a:spLocks noChangeShapeType="1"/>
          </p:cNvSpPr>
          <p:nvPr/>
        </p:nvSpPr>
        <p:spPr bwMode="auto">
          <a:xfrm>
            <a:off x="5494707" y="4512600"/>
            <a:ext cx="0" cy="144448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1" name="Line 116"/>
          <p:cNvSpPr>
            <a:spLocks noChangeShapeType="1"/>
          </p:cNvSpPr>
          <p:nvPr/>
        </p:nvSpPr>
        <p:spPr bwMode="auto">
          <a:xfrm>
            <a:off x="5351814" y="4512600"/>
            <a:ext cx="0" cy="144448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4" name="AutoShape 119"/>
          <p:cNvSpPr>
            <a:spLocks/>
          </p:cNvSpPr>
          <p:nvPr/>
        </p:nvSpPr>
        <p:spPr bwMode="auto">
          <a:xfrm rot="16200000">
            <a:off x="3657747" y="4620490"/>
            <a:ext cx="73017" cy="431854"/>
          </a:xfrm>
          <a:prstGeom prst="leftBrace">
            <a:avLst>
              <a:gd name="adj1" fmla="val 49275"/>
              <a:gd name="adj2" fmla="val 50000"/>
            </a:avLst>
          </a:prstGeom>
          <a:noFill/>
          <a:ln w="952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5" name="Text Box 122"/>
          <p:cNvSpPr txBox="1">
            <a:spLocks noChangeArrowheads="1"/>
          </p:cNvSpPr>
          <p:nvPr/>
        </p:nvSpPr>
        <p:spPr bwMode="auto">
          <a:xfrm>
            <a:off x="3262402" y="4872925"/>
            <a:ext cx="12018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output_dt</a:t>
            </a:r>
            <a:endParaRPr kumimoji="0" lang="de-DE" alt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76" name="Line 127"/>
          <p:cNvSpPr>
            <a:spLocks noChangeShapeType="1"/>
          </p:cNvSpPr>
          <p:nvPr/>
        </p:nvSpPr>
        <p:spPr bwMode="auto">
          <a:xfrm>
            <a:off x="2614621" y="4584030"/>
            <a:ext cx="3096014" cy="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7" name="Text Box 75"/>
          <p:cNvSpPr txBox="1">
            <a:spLocks noChangeArrowheads="1"/>
          </p:cNvSpPr>
          <p:nvPr/>
        </p:nvSpPr>
        <p:spPr bwMode="auto">
          <a:xfrm>
            <a:off x="941025" y="1084824"/>
            <a:ext cx="29770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computed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solutions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after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completed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integration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step</a:t>
            </a:r>
            <a:endParaRPr kumimoji="0" lang="de-DE" alt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78" name="Line 76"/>
          <p:cNvSpPr>
            <a:spLocks noChangeShapeType="1"/>
          </p:cNvSpPr>
          <p:nvPr/>
        </p:nvSpPr>
        <p:spPr bwMode="auto">
          <a:xfrm>
            <a:off x="2703532" y="1703016"/>
            <a:ext cx="58745" cy="677094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79" name="Line 137"/>
          <p:cNvSpPr>
            <a:spLocks noChangeShapeType="1"/>
          </p:cNvSpPr>
          <p:nvPr/>
        </p:nvSpPr>
        <p:spPr bwMode="auto">
          <a:xfrm>
            <a:off x="3082992" y="1703016"/>
            <a:ext cx="179410" cy="323817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91" name="Gerade Verbindung mit Pfeil 90"/>
          <p:cNvCxnSpPr/>
          <p:nvPr/>
        </p:nvCxnSpPr>
        <p:spPr bwMode="auto">
          <a:xfrm flipH="1" flipV="1">
            <a:off x="5752001" y="4150978"/>
            <a:ext cx="193675" cy="90170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ysDash"/>
            <a:headEnd type="none" w="med" len="med"/>
            <a:tailEnd type="triangle" w="med" len="med"/>
          </a:ln>
          <a:effectLst/>
        </p:spPr>
      </p:cxnSp>
      <p:sp>
        <p:nvSpPr>
          <p:cNvPr id="92" name="Text Box 89"/>
          <p:cNvSpPr txBox="1">
            <a:spLocks noChangeArrowheads="1"/>
          </p:cNvSpPr>
          <p:nvPr/>
        </p:nvSpPr>
        <p:spPr bwMode="auto">
          <a:xfrm>
            <a:off x="4935837" y="5107859"/>
            <a:ext cx="2117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Limit time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step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to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/>
            </a:r>
            <a:b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</a:b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match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interval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end</a:t>
            </a:r>
          </a:p>
        </p:txBody>
      </p:sp>
      <p:sp>
        <p:nvSpPr>
          <p:cNvPr id="93" name="Line 133"/>
          <p:cNvSpPr>
            <a:spLocks noChangeShapeType="1"/>
          </p:cNvSpPr>
          <p:nvPr/>
        </p:nvSpPr>
        <p:spPr bwMode="auto">
          <a:xfrm flipH="1" flipV="1">
            <a:off x="4775480" y="2242710"/>
            <a:ext cx="0" cy="2196873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4" name="Text Box 81"/>
          <p:cNvSpPr txBox="1">
            <a:spLocks noChangeArrowheads="1"/>
          </p:cNvSpPr>
          <p:nvPr/>
        </p:nvSpPr>
        <p:spPr bwMode="auto">
          <a:xfrm>
            <a:off x="4343624" y="1886833"/>
            <a:ext cx="46928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interpolated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solution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at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output</a:t>
            </a:r>
            <a:r>
              <a:rPr kumimoji="0" lang="de-DE" alt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 time </a:t>
            </a:r>
            <a:r>
              <a:rPr kumimoji="0" lang="de-DE" alt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cs typeface="Arial" charset="0"/>
              </a:rPr>
              <a:t>point</a:t>
            </a:r>
            <a:endParaRPr kumimoji="0" lang="de-DE" alt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cs typeface="Arial" charset="0"/>
            </a:endParaRPr>
          </a:p>
        </p:txBody>
      </p:sp>
      <p:sp>
        <p:nvSpPr>
          <p:cNvPr id="95" name="Line 82"/>
          <p:cNvSpPr>
            <a:spLocks noChangeShapeType="1"/>
          </p:cNvSpPr>
          <p:nvPr/>
        </p:nvSpPr>
        <p:spPr bwMode="auto">
          <a:xfrm flipH="1">
            <a:off x="4802467" y="2180476"/>
            <a:ext cx="404865" cy="563831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8" name="Line 135"/>
          <p:cNvSpPr>
            <a:spLocks noChangeShapeType="1"/>
          </p:cNvSpPr>
          <p:nvPr/>
        </p:nvSpPr>
        <p:spPr bwMode="auto">
          <a:xfrm flipH="1" flipV="1">
            <a:off x="5508104" y="2455411"/>
            <a:ext cx="0" cy="1371458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1" name="Oval 68"/>
          <p:cNvSpPr>
            <a:spLocks noChangeArrowheads="1"/>
          </p:cNvSpPr>
          <p:nvPr/>
        </p:nvSpPr>
        <p:spPr bwMode="auto">
          <a:xfrm>
            <a:off x="5484288" y="2386342"/>
            <a:ext cx="47631" cy="4762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05" name="Line 102"/>
          <p:cNvSpPr>
            <a:spLocks noChangeShapeType="1"/>
          </p:cNvSpPr>
          <p:nvPr/>
        </p:nvSpPr>
        <p:spPr bwMode="auto">
          <a:xfrm>
            <a:off x="5508104" y="3934810"/>
            <a:ext cx="0" cy="14444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0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6"/>
            <a:ext cx="7594227" cy="1143000"/>
          </a:xfrm>
        </p:spPr>
        <p:txBody>
          <a:bodyPr/>
          <a:lstStyle/>
          <a:p>
            <a:r>
              <a:rPr lang="de-DE" dirty="0" smtClean="0"/>
              <a:t>Things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consider</a:t>
            </a:r>
            <a:r>
              <a:rPr lang="de-DE" dirty="0" smtClean="0"/>
              <a:t>…</a:t>
            </a:r>
            <a:endParaRPr lang="de-LU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28688" y="2132856"/>
            <a:ext cx="7459662" cy="377728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Limit last time </a:t>
            </a:r>
            <a:r>
              <a:rPr lang="de-DE" dirty="0" err="1" smtClean="0"/>
              <a:t>step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interpolating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backwards</a:t>
            </a:r>
            <a:r>
              <a:rPr lang="de-DE" dirty="0" smtClean="0"/>
              <a:t> in last </a:t>
            </a:r>
            <a:r>
              <a:rPr lang="de-DE" dirty="0" err="1" smtClean="0"/>
              <a:t>step</a:t>
            </a:r>
            <a:r>
              <a:rPr lang="de-DE" dirty="0" smtClean="0"/>
              <a:t>, </a:t>
            </a:r>
            <a:r>
              <a:rPr lang="de-DE" dirty="0" err="1" smtClean="0"/>
              <a:t>restore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interval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returning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r>
              <a:rPr lang="de-DE" dirty="0" smtClean="0"/>
              <a:t>… </a:t>
            </a:r>
            <a:r>
              <a:rPr lang="de-DE" dirty="0" err="1" smtClean="0"/>
              <a:t>otherwise</a:t>
            </a:r>
            <a:r>
              <a:rPr lang="de-DE" dirty="0" smtClean="0"/>
              <a:t> </a:t>
            </a:r>
            <a:r>
              <a:rPr lang="de-DE" dirty="0" err="1" smtClean="0"/>
              <a:t>pretty</a:t>
            </a:r>
            <a:r>
              <a:rPr lang="de-DE" dirty="0" smtClean="0"/>
              <a:t> </a:t>
            </a:r>
            <a:r>
              <a:rPr lang="de-DE" dirty="0" err="1" smtClean="0"/>
              <a:t>straight</a:t>
            </a:r>
            <a:r>
              <a:rPr lang="de-DE" dirty="0" smtClean="0"/>
              <a:t> </a:t>
            </a:r>
            <a:r>
              <a:rPr lang="de-DE" dirty="0" err="1" smtClean="0"/>
              <a:t>forward</a:t>
            </a:r>
            <a:r>
              <a:rPr lang="de-DE" dirty="0" smtClean="0"/>
              <a:t> …</a:t>
            </a:r>
          </a:p>
          <a:p>
            <a:endParaRPr lang="de-LU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37925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6"/>
            <a:ext cx="7594227" cy="934814"/>
          </a:xfrm>
        </p:spPr>
        <p:txBody>
          <a:bodyPr>
            <a:normAutofit/>
          </a:bodyPr>
          <a:lstStyle/>
          <a:p>
            <a:r>
              <a:rPr lang="de-DE" sz="2000" dirty="0" err="1" smtClean="0"/>
              <a:t>Idea</a:t>
            </a:r>
            <a:r>
              <a:rPr lang="de-DE" sz="2000" dirty="0" smtClean="0"/>
              <a:t> </a:t>
            </a:r>
            <a:r>
              <a:rPr lang="de-DE" sz="2000" dirty="0" err="1" smtClean="0"/>
              <a:t>tested</a:t>
            </a:r>
            <a:r>
              <a:rPr lang="de-DE" sz="2000" dirty="0" smtClean="0"/>
              <a:t>: </a:t>
            </a:r>
            <a:r>
              <a:rPr lang="de-DE" sz="2000" dirty="0" err="1" smtClean="0"/>
              <a:t>get</a:t>
            </a:r>
            <a:r>
              <a:rPr lang="de-DE" sz="2000" dirty="0" smtClean="0"/>
              <a:t> </a:t>
            </a:r>
            <a:r>
              <a:rPr lang="de-DE" sz="2000" dirty="0" err="1" smtClean="0"/>
              <a:t>everything</a:t>
            </a:r>
            <a:r>
              <a:rPr lang="de-DE" sz="2000" dirty="0" smtClean="0"/>
              <a:t> </a:t>
            </a:r>
            <a:r>
              <a:rPr lang="de-DE" sz="2000" dirty="0" err="1" smtClean="0"/>
              <a:t>into</a:t>
            </a:r>
            <a:r>
              <a:rPr lang="de-DE" sz="2000" dirty="0" smtClean="0"/>
              <a:t> </a:t>
            </a:r>
            <a:r>
              <a:rPr lang="de-DE" sz="2000" dirty="0" err="1" smtClean="0"/>
              <a:t>Modelica</a:t>
            </a:r>
            <a:r>
              <a:rPr lang="de-DE" sz="2000" dirty="0" smtClean="0"/>
              <a:t> via Code-generator</a:t>
            </a:r>
            <a:endParaRPr lang="de-LU" sz="20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graphicFrame>
        <p:nvGraphicFramePr>
          <p:cNvPr id="81" name="Objek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655822"/>
              </p:ext>
            </p:extLst>
          </p:nvPr>
        </p:nvGraphicFramePr>
        <p:xfrm>
          <a:off x="755576" y="1987550"/>
          <a:ext cx="6768355" cy="4560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Dokument" r:id="rId3" imgW="7324125" imgH="4922081" progId="Word.Document.12">
                  <p:embed/>
                </p:oleObj>
              </mc:Choice>
              <mc:Fallback>
                <p:oleObj name="Dokument" r:id="rId3" imgW="7324125" imgH="4922081" progId="Word.Document.12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987550"/>
                        <a:ext cx="6768355" cy="4560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6732240" y="3150866"/>
            <a:ext cx="20216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 like</a:t>
            </a:r>
            <a:br>
              <a:rPr lang="de-DE" dirty="0" smtClean="0"/>
            </a:br>
            <a:r>
              <a:rPr lang="de-DE" dirty="0" err="1" smtClean="0"/>
              <a:t>this</a:t>
            </a:r>
            <a:r>
              <a:rPr lang="de-DE" dirty="0" smtClean="0"/>
              <a:t>!</a:t>
            </a:r>
          </a:p>
          <a:p>
            <a:endParaRPr lang="de-DE" dirty="0"/>
          </a:p>
          <a:p>
            <a:r>
              <a:rPr lang="de-DE" dirty="0" err="1" smtClean="0"/>
              <a:t>Symbolic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OpenModelica</a:t>
            </a:r>
            <a:r>
              <a:rPr lang="de-DE" dirty="0" smtClean="0"/>
              <a:t>/</a:t>
            </a:r>
            <a:br>
              <a:rPr lang="de-DE" dirty="0" smtClean="0"/>
            </a:br>
            <a:r>
              <a:rPr lang="de-DE" dirty="0" err="1" smtClean="0"/>
              <a:t>SimulationX</a:t>
            </a:r>
            <a:r>
              <a:rPr lang="de-DE" dirty="0" smtClean="0"/>
              <a:t>)</a:t>
            </a:r>
          </a:p>
          <a:p>
            <a:r>
              <a:rPr lang="de-DE" b="1" u="sng" dirty="0" err="1" smtClean="0"/>
              <a:t>really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slow</a:t>
            </a:r>
            <a:r>
              <a:rPr lang="de-DE" b="1" u="sng" dirty="0" smtClean="0"/>
              <a:t> </a:t>
            </a:r>
            <a:r>
              <a:rPr lang="de-DE" dirty="0" smtClean="0"/>
              <a:t>on large</a:t>
            </a:r>
          </a:p>
          <a:p>
            <a:r>
              <a:rPr lang="de-DE" dirty="0" smtClean="0"/>
              <a:t>Models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7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6"/>
            <a:ext cx="7594227" cy="1143000"/>
          </a:xfrm>
        </p:spPr>
        <p:txBody>
          <a:bodyPr/>
          <a:lstStyle/>
          <a:p>
            <a:r>
              <a:rPr lang="de-DE" dirty="0" smtClean="0"/>
              <a:t>Iterative Master </a:t>
            </a:r>
            <a:r>
              <a:rPr lang="de-DE" dirty="0" err="1" smtClean="0"/>
              <a:t>algorithms</a:t>
            </a:r>
            <a:endParaRPr lang="de-LU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28688" y="2132856"/>
            <a:ext cx="7459662" cy="377728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 smtClean="0"/>
              <a:t>Gauss</a:t>
            </a:r>
            <a:r>
              <a:rPr lang="de-DE" dirty="0" smtClean="0"/>
              <a:t>-Jacobi, </a:t>
            </a:r>
            <a:r>
              <a:rPr lang="de-DE" dirty="0" err="1" smtClean="0"/>
              <a:t>Gauss</a:t>
            </a:r>
            <a:r>
              <a:rPr lang="de-DE" dirty="0" smtClean="0"/>
              <a:t>-Seidel, Newton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/>
              <a:t>Master </a:t>
            </a:r>
            <a:r>
              <a:rPr lang="de-DE" dirty="0" err="1" smtClean="0"/>
              <a:t>requests</a:t>
            </a:r>
            <a:r>
              <a:rPr lang="de-DE" dirty="0" smtClean="0"/>
              <a:t> Slave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store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/>
              <a:t>Master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request</a:t>
            </a:r>
            <a:r>
              <a:rPr lang="de-DE" dirty="0" smtClean="0"/>
              <a:t> Slave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store</a:t>
            </a:r>
            <a:r>
              <a:rPr lang="de-DE" dirty="0" smtClean="0"/>
              <a:t> multiple </a:t>
            </a:r>
            <a:r>
              <a:rPr lang="de-DE" dirty="0" err="1" smtClean="0"/>
              <a:t>states</a:t>
            </a:r>
            <a:endParaRPr lang="de-D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/>
              <a:t>Master </a:t>
            </a:r>
            <a:r>
              <a:rPr lang="de-DE" dirty="0" err="1" smtClean="0"/>
              <a:t>requests</a:t>
            </a:r>
            <a:r>
              <a:rPr lang="de-DE" dirty="0" smtClean="0"/>
              <a:t> Slave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reset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 back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previously</a:t>
            </a:r>
            <a:r>
              <a:rPr lang="de-DE" dirty="0" smtClean="0"/>
              <a:t> </a:t>
            </a:r>
            <a:r>
              <a:rPr lang="de-DE" dirty="0" err="1" smtClean="0"/>
              <a:t>stored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LU" dirty="0"/>
              <a:t> </a:t>
            </a:r>
            <a:r>
              <a:rPr lang="de-LU" dirty="0" smtClean="0"/>
              <a:t>(</a:t>
            </a:r>
            <a:r>
              <a:rPr lang="de-LU" dirty="0" err="1" smtClean="0"/>
              <a:t>roll-back</a:t>
            </a:r>
            <a:r>
              <a:rPr lang="de-LU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LU" dirty="0" err="1" smtClean="0"/>
              <a:t>Related</a:t>
            </a:r>
            <a:r>
              <a:rPr lang="de-LU" dirty="0" smtClean="0"/>
              <a:t> </a:t>
            </a:r>
            <a:r>
              <a:rPr lang="de-LU" dirty="0" err="1" smtClean="0"/>
              <a:t>functions</a:t>
            </a:r>
            <a:r>
              <a:rPr lang="de-LU" dirty="0" smtClean="0"/>
              <a:t>:</a:t>
            </a:r>
          </a:p>
          <a:p>
            <a:pPr marL="1200150" lvl="1" indent="-457200"/>
            <a:r>
              <a:rPr lang="de-LU" sz="1600" dirty="0" smtClean="0"/>
              <a:t>fmi2Serialize(), </a:t>
            </a:r>
            <a:r>
              <a:rPr lang="de-LU" sz="1600" dirty="0"/>
              <a:t>fmi2Deserialize(), </a:t>
            </a:r>
            <a:r>
              <a:rPr lang="en-US" sz="1600" dirty="0"/>
              <a:t>fmi2SerializedFMUstateSize()</a:t>
            </a:r>
            <a:r>
              <a:rPr lang="de-LU" sz="1600" dirty="0" smtClean="0"/>
              <a:t>, </a:t>
            </a:r>
            <a:br>
              <a:rPr lang="de-LU" sz="1600" dirty="0" smtClean="0"/>
            </a:br>
            <a:r>
              <a:rPr lang="de-LU" sz="1600" dirty="0" smtClean="0"/>
              <a:t>fmi2GetFMUState(), fmi2SetFMUState()</a:t>
            </a:r>
            <a:endParaRPr lang="de-DE" sz="160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25843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6"/>
            <a:ext cx="7594227" cy="1143000"/>
          </a:xfrm>
        </p:spPr>
        <p:txBody>
          <a:bodyPr/>
          <a:lstStyle/>
          <a:p>
            <a:r>
              <a:rPr lang="de-DE" dirty="0" err="1" smtClean="0"/>
              <a:t>Getting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Setting FMU State</a:t>
            </a:r>
            <a:endParaRPr lang="de-LU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28688" y="2132856"/>
            <a:ext cx="7459662" cy="3777283"/>
          </a:xfrm>
        </p:spPr>
        <p:txBody>
          <a:bodyPr/>
          <a:lstStyle/>
          <a:p>
            <a:r>
              <a:rPr lang="de-DE" dirty="0" smtClean="0"/>
              <a:t>State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:</a:t>
            </a:r>
            <a:endParaRPr lang="de-DE" dirty="0"/>
          </a:p>
          <a:p>
            <a:pPr lvl="1"/>
            <a:r>
              <a:rPr lang="de-DE" dirty="0" smtClean="0"/>
              <a:t>Integrator (</a:t>
            </a:r>
            <a:r>
              <a:rPr lang="de-DE" dirty="0" err="1" smtClean="0"/>
              <a:t>conservation</a:t>
            </a:r>
            <a:r>
              <a:rPr lang="de-DE" dirty="0" smtClean="0"/>
              <a:t> variables </a:t>
            </a:r>
            <a:r>
              <a:rPr lang="de-DE" dirty="0" err="1" smtClean="0"/>
              <a:t>of</a:t>
            </a:r>
            <a:r>
              <a:rPr lang="de-DE" dirty="0" smtClean="0"/>
              <a:t> ODEs)</a:t>
            </a:r>
          </a:p>
          <a:p>
            <a:pPr lvl="1"/>
            <a:r>
              <a:rPr lang="de-DE" dirty="0" smtClean="0"/>
              <a:t>LES </a:t>
            </a:r>
            <a:r>
              <a:rPr lang="de-DE" dirty="0" err="1" smtClean="0"/>
              <a:t>solver</a:t>
            </a:r>
            <a:r>
              <a:rPr lang="de-DE" dirty="0" smtClean="0"/>
              <a:t> (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solvers</a:t>
            </a:r>
            <a:r>
              <a:rPr lang="de-DE" dirty="0" smtClean="0"/>
              <a:t> </a:t>
            </a:r>
            <a:r>
              <a:rPr lang="de-DE" dirty="0" err="1" smtClean="0"/>
              <a:t>factorized</a:t>
            </a:r>
            <a:r>
              <a:rPr lang="de-DE" dirty="0" smtClean="0"/>
              <a:t> </a:t>
            </a:r>
            <a:r>
              <a:rPr lang="de-DE" dirty="0" err="1" smtClean="0"/>
              <a:t>Jacobian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Jacobian</a:t>
            </a:r>
            <a:r>
              <a:rPr lang="de-DE" dirty="0" smtClean="0"/>
              <a:t> </a:t>
            </a:r>
            <a:r>
              <a:rPr lang="de-DE" dirty="0" err="1" smtClean="0"/>
              <a:t>matrix</a:t>
            </a:r>
            <a:r>
              <a:rPr lang="de-DE" dirty="0" smtClean="0"/>
              <a:t> (</a:t>
            </a:r>
            <a:r>
              <a:rPr lang="de-DE" dirty="0" err="1" smtClean="0"/>
              <a:t>unfactorized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Preconditioner</a:t>
            </a:r>
            <a:r>
              <a:rPr lang="de-DE" dirty="0" smtClean="0"/>
              <a:t> (</a:t>
            </a:r>
            <a:r>
              <a:rPr lang="de-DE" dirty="0" err="1" smtClean="0"/>
              <a:t>unfactorized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in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ILU also </a:t>
            </a:r>
            <a:r>
              <a:rPr lang="de-DE" dirty="0" err="1" smtClean="0"/>
              <a:t>factorized</a:t>
            </a:r>
            <a:r>
              <a:rPr lang="de-DE" dirty="0"/>
              <a:t>)</a:t>
            </a:r>
            <a:endParaRPr lang="de-DE" dirty="0" smtClean="0"/>
          </a:p>
          <a:p>
            <a:pPr lvl="1"/>
            <a:r>
              <a:rPr lang="de-DE" dirty="0" smtClean="0"/>
              <a:t>Model </a:t>
            </a:r>
            <a:r>
              <a:rPr lang="de-DE" dirty="0" err="1" smtClean="0"/>
              <a:t>state</a:t>
            </a:r>
            <a:r>
              <a:rPr lang="de-DE" dirty="0" smtClean="0"/>
              <a:t> (e.g. </a:t>
            </a:r>
            <a:r>
              <a:rPr lang="de-DE" dirty="0" err="1" smtClean="0"/>
              <a:t>hysteresis</a:t>
            </a:r>
            <a:r>
              <a:rPr lang="de-DE" dirty="0" smtClean="0"/>
              <a:t> variables)</a:t>
            </a:r>
            <a:endParaRPr lang="de-LU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24840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6"/>
            <a:ext cx="7594227" cy="1143000"/>
          </a:xfrm>
        </p:spPr>
        <p:txBody>
          <a:bodyPr/>
          <a:lstStyle/>
          <a:p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Setting FMU State</a:t>
            </a:r>
            <a:endParaRPr lang="de-LU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28688" y="2132856"/>
            <a:ext cx="7459662" cy="3777283"/>
          </a:xfrm>
        </p:spPr>
        <p:txBody>
          <a:bodyPr/>
          <a:lstStyle/>
          <a:p>
            <a:r>
              <a:rPr lang="de-DE" dirty="0" err="1" smtClean="0"/>
              <a:t>Fragmented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/>
              <a:t> </a:t>
            </a:r>
            <a:r>
              <a:rPr lang="de-DE" dirty="0" err="1" smtClean="0"/>
              <a:t>structures</a:t>
            </a:r>
            <a:endParaRPr lang="de-DE" dirty="0" smtClean="0"/>
          </a:p>
          <a:p>
            <a:pPr marL="342900" indent="-342900">
              <a:buFont typeface="Wingdings"/>
              <a:buChar char="à"/>
            </a:pPr>
            <a:r>
              <a:rPr lang="de-DE" dirty="0" err="1" smtClean="0">
                <a:sym typeface="Wingdings" panose="05000000000000000000" pitchFamily="2" charset="2"/>
              </a:rPr>
              <a:t>Direct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copy</a:t>
            </a:r>
            <a:r>
              <a:rPr lang="de-DE" dirty="0" smtClean="0">
                <a:sym typeface="Wingdings" panose="05000000000000000000" pitchFamily="2" charset="2"/>
              </a:rPr>
              <a:t> not </a:t>
            </a:r>
            <a:r>
              <a:rPr lang="de-DE" dirty="0" err="1" smtClean="0">
                <a:sym typeface="Wingdings" panose="05000000000000000000" pitchFamily="2" charset="2"/>
              </a:rPr>
              <a:t>meaningful</a:t>
            </a:r>
            <a:r>
              <a:rPr lang="de-DE" dirty="0" smtClean="0">
                <a:sym typeface="Wingdings" panose="05000000000000000000" pitchFamily="2" charset="2"/>
              </a:rPr>
              <a:t> (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not fast)</a:t>
            </a:r>
          </a:p>
          <a:p>
            <a:pPr marL="342900" indent="-342900">
              <a:buFont typeface="Wingdings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Copy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sequential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memory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first</a:t>
            </a:r>
            <a:endParaRPr lang="de-DE" dirty="0" smtClean="0"/>
          </a:p>
          <a:p>
            <a:endParaRPr lang="de-LU" dirty="0" smtClean="0"/>
          </a:p>
          <a:p>
            <a:r>
              <a:rPr lang="de-LU" dirty="0" err="1" smtClean="0"/>
              <a:t>Implement</a:t>
            </a:r>
            <a:r>
              <a:rPr lang="de-LU" dirty="0" smtClean="0"/>
              <a:t> </a:t>
            </a:r>
            <a:r>
              <a:rPr lang="de-LU" dirty="0" err="1" smtClean="0"/>
              <a:t>first</a:t>
            </a:r>
            <a:r>
              <a:rPr lang="de-LU" dirty="0" smtClean="0"/>
              <a:t> </a:t>
            </a:r>
            <a:r>
              <a:rPr lang="de-LU" dirty="0" err="1" smtClean="0"/>
              <a:t>serialize</a:t>
            </a:r>
            <a:r>
              <a:rPr lang="de-LU" dirty="0" smtClean="0"/>
              <a:t> </a:t>
            </a:r>
            <a:r>
              <a:rPr lang="de-LU" dirty="0" err="1" smtClean="0"/>
              <a:t>and</a:t>
            </a:r>
            <a:r>
              <a:rPr lang="de-LU" dirty="0" smtClean="0"/>
              <a:t> </a:t>
            </a:r>
            <a:r>
              <a:rPr lang="de-LU" dirty="0" err="1" smtClean="0"/>
              <a:t>deserialize</a:t>
            </a:r>
            <a:r>
              <a:rPr lang="de-LU" dirty="0" smtClean="0"/>
              <a:t> </a:t>
            </a:r>
            <a:r>
              <a:rPr lang="de-LU" dirty="0" err="1" smtClean="0"/>
              <a:t>functionality</a:t>
            </a:r>
            <a:endParaRPr lang="de-LU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20200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6"/>
            <a:ext cx="7594227" cy="1143000"/>
          </a:xfrm>
        </p:spPr>
        <p:txBody>
          <a:bodyPr/>
          <a:lstStyle/>
          <a:p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smtClean="0"/>
              <a:t>FMU State via </a:t>
            </a:r>
            <a:r>
              <a:rPr lang="de-DE" dirty="0" err="1" smtClean="0"/>
              <a:t>Serialization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Typical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implementation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fmi2GetFMUState():</a:t>
            </a:r>
            <a:endParaRPr lang="de-L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539553" y="2337048"/>
            <a:ext cx="8003086" cy="3595687"/>
            <a:chOff x="539553" y="2060848"/>
            <a:chExt cx="8003086" cy="359568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57"/>
            <a:stretch/>
          </p:blipFill>
          <p:spPr bwMode="auto">
            <a:xfrm>
              <a:off x="539553" y="2060848"/>
              <a:ext cx="8003086" cy="3595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Ellipse 7"/>
            <p:cNvSpPr/>
            <p:nvPr/>
          </p:nvSpPr>
          <p:spPr>
            <a:xfrm>
              <a:off x="4541096" y="2348880"/>
              <a:ext cx="1327048" cy="432048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9712" y="4941168"/>
              <a:ext cx="2561384" cy="432048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829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6"/>
            <a:ext cx="7594227" cy="1143000"/>
          </a:xfrm>
        </p:spPr>
        <p:txBody>
          <a:bodyPr/>
          <a:lstStyle/>
          <a:p>
            <a:r>
              <a:rPr lang="de-DE" dirty="0" err="1" smtClean="0"/>
              <a:t>Serialization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sequential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endParaRPr lang="de-LU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4" name="Rechteck 3"/>
          <p:cNvSpPr/>
          <p:nvPr/>
        </p:nvSpPr>
        <p:spPr>
          <a:xfrm>
            <a:off x="1187624" y="2723994"/>
            <a:ext cx="792088" cy="216024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187624" y="2940018"/>
            <a:ext cx="504056" cy="21602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187624" y="3156042"/>
            <a:ext cx="1152128" cy="216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788024" y="2708365"/>
            <a:ext cx="792088" cy="216024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419872" y="4164154"/>
            <a:ext cx="504056" cy="21602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419872" y="3948130"/>
            <a:ext cx="1152128" cy="216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788024" y="2924389"/>
            <a:ext cx="396044" cy="21602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008112" y="2015938"/>
            <a:ext cx="6588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2400" dirty="0" err="1">
                <a:solidFill>
                  <a:srgbClr val="0B2A51"/>
                </a:solidFill>
                <a:latin typeface="Verdana" pitchFamily="34" charset="0"/>
              </a:rPr>
              <a:t>Fragmented</a:t>
            </a:r>
            <a:r>
              <a:rPr lang="de-DE" sz="2400" dirty="0">
                <a:solidFill>
                  <a:srgbClr val="0B2A51"/>
                </a:solidFill>
                <a:latin typeface="Verdana" pitchFamily="34" charset="0"/>
              </a:rPr>
              <a:t> </a:t>
            </a:r>
            <a:r>
              <a:rPr lang="de-DE" sz="2400" dirty="0" err="1">
                <a:solidFill>
                  <a:srgbClr val="0B2A51"/>
                </a:solidFill>
                <a:latin typeface="Verdana" pitchFamily="34" charset="0"/>
              </a:rPr>
              <a:t>memory</a:t>
            </a:r>
            <a:r>
              <a:rPr lang="de-DE" sz="2400" dirty="0">
                <a:solidFill>
                  <a:srgbClr val="0B2A51"/>
                </a:solidFill>
                <a:latin typeface="Verdana" pitchFamily="34" charset="0"/>
              </a:rPr>
              <a:t> </a:t>
            </a:r>
            <a:r>
              <a:rPr lang="de-DE" sz="2400" dirty="0" err="1">
                <a:solidFill>
                  <a:srgbClr val="0B2A51"/>
                </a:solidFill>
                <a:latin typeface="Verdana" pitchFamily="34" charset="0"/>
              </a:rPr>
              <a:t>structures</a:t>
            </a:r>
            <a:endParaRPr lang="de-DE" sz="2400" dirty="0">
              <a:solidFill>
                <a:srgbClr val="0B2A51"/>
              </a:solidFill>
              <a:latin typeface="Verdana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008112" y="4581128"/>
            <a:ext cx="6588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2400" dirty="0" err="1" smtClean="0">
                <a:solidFill>
                  <a:srgbClr val="0B2A51"/>
                </a:solidFill>
                <a:latin typeface="Verdana" pitchFamily="34" charset="0"/>
              </a:rPr>
              <a:t>Sequential</a:t>
            </a:r>
            <a:r>
              <a:rPr lang="de-DE" sz="2400" dirty="0" smtClean="0">
                <a:solidFill>
                  <a:srgbClr val="0B2A51"/>
                </a:solidFill>
                <a:latin typeface="Verdana" pitchFamily="34" charset="0"/>
              </a:rPr>
              <a:t> </a:t>
            </a:r>
            <a:r>
              <a:rPr lang="de-DE" sz="2400" dirty="0" err="1" smtClean="0">
                <a:solidFill>
                  <a:srgbClr val="0B2A51"/>
                </a:solidFill>
                <a:latin typeface="Verdana" pitchFamily="34" charset="0"/>
              </a:rPr>
              <a:t>memory</a:t>
            </a:r>
            <a:endParaRPr lang="de-DE" sz="2400" dirty="0">
              <a:solidFill>
                <a:srgbClr val="0B2A51"/>
              </a:solidFill>
              <a:latin typeface="Verdana" pitchFamily="34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1187624" y="5561195"/>
            <a:ext cx="0" cy="2340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008112" y="5795221"/>
            <a:ext cx="186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"</a:t>
            </a:r>
            <a:r>
              <a:rPr lang="de-DE" dirty="0" err="1" smtClean="0"/>
              <a:t>Append</a:t>
            </a:r>
            <a:r>
              <a:rPr lang="de-DE" dirty="0" smtClean="0"/>
              <a:t>"-</a:t>
            </a:r>
            <a:r>
              <a:rPr lang="de-DE" dirty="0" err="1" smtClean="0"/>
              <a:t>pointer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1187624" y="5301208"/>
            <a:ext cx="5292588" cy="21602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9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1187624" y="5301208"/>
            <a:ext cx="5292588" cy="21602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6"/>
            <a:ext cx="7594227" cy="1143000"/>
          </a:xfrm>
        </p:spPr>
        <p:txBody>
          <a:bodyPr/>
          <a:lstStyle/>
          <a:p>
            <a:r>
              <a:rPr lang="de-DE" dirty="0" err="1" smtClean="0"/>
              <a:t>Serialization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Sequential</a:t>
            </a:r>
            <a:r>
              <a:rPr lang="de-DE" dirty="0" smtClean="0"/>
              <a:t> Memory</a:t>
            </a:r>
            <a:endParaRPr lang="de-LU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4" name="Rechteck 3"/>
          <p:cNvSpPr/>
          <p:nvPr/>
        </p:nvSpPr>
        <p:spPr>
          <a:xfrm>
            <a:off x="1187624" y="2723994"/>
            <a:ext cx="792088" cy="216024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187624" y="2940018"/>
            <a:ext cx="504056" cy="21602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187624" y="3156042"/>
            <a:ext cx="1152128" cy="216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788024" y="2708365"/>
            <a:ext cx="792088" cy="216024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419872" y="4164154"/>
            <a:ext cx="504056" cy="21602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419872" y="3948130"/>
            <a:ext cx="1152128" cy="216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788024" y="2924389"/>
            <a:ext cx="396044" cy="21602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008112" y="2015938"/>
            <a:ext cx="6588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2400" dirty="0" err="1">
                <a:solidFill>
                  <a:srgbClr val="0B2A51"/>
                </a:solidFill>
                <a:latin typeface="Verdana" pitchFamily="34" charset="0"/>
              </a:rPr>
              <a:t>Fragmented</a:t>
            </a:r>
            <a:r>
              <a:rPr lang="de-DE" sz="2400" dirty="0">
                <a:solidFill>
                  <a:srgbClr val="0B2A51"/>
                </a:solidFill>
                <a:latin typeface="Verdana" pitchFamily="34" charset="0"/>
              </a:rPr>
              <a:t> </a:t>
            </a:r>
            <a:r>
              <a:rPr lang="de-DE" sz="2400" dirty="0" err="1">
                <a:solidFill>
                  <a:srgbClr val="0B2A51"/>
                </a:solidFill>
                <a:latin typeface="Verdana" pitchFamily="34" charset="0"/>
              </a:rPr>
              <a:t>memory</a:t>
            </a:r>
            <a:r>
              <a:rPr lang="de-DE" sz="2400" dirty="0">
                <a:solidFill>
                  <a:srgbClr val="0B2A51"/>
                </a:solidFill>
                <a:latin typeface="Verdana" pitchFamily="34" charset="0"/>
              </a:rPr>
              <a:t> </a:t>
            </a:r>
            <a:r>
              <a:rPr lang="de-DE" sz="2400" dirty="0" err="1">
                <a:solidFill>
                  <a:srgbClr val="0B2A51"/>
                </a:solidFill>
                <a:latin typeface="Verdana" pitchFamily="34" charset="0"/>
              </a:rPr>
              <a:t>structures</a:t>
            </a:r>
            <a:endParaRPr lang="de-DE" sz="2400" dirty="0">
              <a:solidFill>
                <a:srgbClr val="0B2A51"/>
              </a:solidFill>
              <a:latin typeface="Verdana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008112" y="4581128"/>
            <a:ext cx="6588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2400" dirty="0" err="1" smtClean="0">
                <a:solidFill>
                  <a:srgbClr val="0B2A51"/>
                </a:solidFill>
                <a:latin typeface="Verdana" pitchFamily="34" charset="0"/>
              </a:rPr>
              <a:t>Sequential</a:t>
            </a:r>
            <a:r>
              <a:rPr lang="de-DE" sz="2400" dirty="0" smtClean="0">
                <a:solidFill>
                  <a:srgbClr val="0B2A51"/>
                </a:solidFill>
                <a:latin typeface="Verdana" pitchFamily="34" charset="0"/>
              </a:rPr>
              <a:t> </a:t>
            </a:r>
            <a:r>
              <a:rPr lang="de-DE" sz="2400" dirty="0" err="1" smtClean="0">
                <a:solidFill>
                  <a:srgbClr val="0B2A51"/>
                </a:solidFill>
                <a:latin typeface="Verdana" pitchFamily="34" charset="0"/>
              </a:rPr>
              <a:t>memory</a:t>
            </a:r>
            <a:endParaRPr lang="de-DE" sz="2400" dirty="0">
              <a:solidFill>
                <a:srgbClr val="0B2A51"/>
              </a:solidFill>
              <a:latin typeface="Verdana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187624" y="5301208"/>
            <a:ext cx="792088" cy="216024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1981348" y="5561195"/>
            <a:ext cx="0" cy="2340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1801836" y="5795221"/>
            <a:ext cx="186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"</a:t>
            </a:r>
            <a:r>
              <a:rPr lang="de-DE" dirty="0" err="1" smtClean="0"/>
              <a:t>Append</a:t>
            </a:r>
            <a:r>
              <a:rPr lang="de-DE" dirty="0" smtClean="0"/>
              <a:t>"-</a:t>
            </a:r>
            <a:r>
              <a:rPr lang="de-DE" dirty="0" err="1" smtClean="0"/>
              <a:t>pointer</a:t>
            </a:r>
            <a:endParaRPr lang="de-DE" dirty="0"/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1331132" y="2832006"/>
            <a:ext cx="108520" cy="25772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1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1187624" y="5301208"/>
            <a:ext cx="5292588" cy="21602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6"/>
            <a:ext cx="7594227" cy="1143000"/>
          </a:xfrm>
        </p:spPr>
        <p:txBody>
          <a:bodyPr/>
          <a:lstStyle/>
          <a:p>
            <a:r>
              <a:rPr lang="de-DE" dirty="0" err="1" smtClean="0"/>
              <a:t>Serialization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Sequential</a:t>
            </a:r>
            <a:r>
              <a:rPr lang="de-DE" dirty="0" smtClean="0"/>
              <a:t> Memory</a:t>
            </a:r>
            <a:endParaRPr lang="de-LU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4" name="Rechteck 3"/>
          <p:cNvSpPr/>
          <p:nvPr/>
        </p:nvSpPr>
        <p:spPr>
          <a:xfrm>
            <a:off x="1187624" y="2723994"/>
            <a:ext cx="792088" cy="216024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187624" y="2940018"/>
            <a:ext cx="504056" cy="21602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187624" y="3156042"/>
            <a:ext cx="1152128" cy="216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788024" y="2708365"/>
            <a:ext cx="792088" cy="216024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419872" y="4164154"/>
            <a:ext cx="504056" cy="21602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419872" y="3948130"/>
            <a:ext cx="1152128" cy="216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788024" y="2924389"/>
            <a:ext cx="396044" cy="21602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008112" y="2015938"/>
            <a:ext cx="6588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2400" dirty="0" err="1">
                <a:solidFill>
                  <a:srgbClr val="0B2A51"/>
                </a:solidFill>
                <a:latin typeface="Verdana" pitchFamily="34" charset="0"/>
              </a:rPr>
              <a:t>Fragmented</a:t>
            </a:r>
            <a:r>
              <a:rPr lang="de-DE" sz="2400" dirty="0">
                <a:solidFill>
                  <a:srgbClr val="0B2A51"/>
                </a:solidFill>
                <a:latin typeface="Verdana" pitchFamily="34" charset="0"/>
              </a:rPr>
              <a:t> </a:t>
            </a:r>
            <a:r>
              <a:rPr lang="de-DE" sz="2400" dirty="0" err="1">
                <a:solidFill>
                  <a:srgbClr val="0B2A51"/>
                </a:solidFill>
                <a:latin typeface="Verdana" pitchFamily="34" charset="0"/>
              </a:rPr>
              <a:t>memory</a:t>
            </a:r>
            <a:r>
              <a:rPr lang="de-DE" sz="2400" dirty="0">
                <a:solidFill>
                  <a:srgbClr val="0B2A51"/>
                </a:solidFill>
                <a:latin typeface="Verdana" pitchFamily="34" charset="0"/>
              </a:rPr>
              <a:t> </a:t>
            </a:r>
            <a:r>
              <a:rPr lang="de-DE" sz="2400" dirty="0" err="1">
                <a:solidFill>
                  <a:srgbClr val="0B2A51"/>
                </a:solidFill>
                <a:latin typeface="Verdana" pitchFamily="34" charset="0"/>
              </a:rPr>
              <a:t>structures</a:t>
            </a:r>
            <a:endParaRPr lang="de-DE" sz="2400" dirty="0">
              <a:solidFill>
                <a:srgbClr val="0B2A51"/>
              </a:solidFill>
              <a:latin typeface="Verdana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008112" y="4581128"/>
            <a:ext cx="6588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2400" dirty="0" err="1" smtClean="0">
                <a:solidFill>
                  <a:srgbClr val="0B2A51"/>
                </a:solidFill>
                <a:latin typeface="Verdana" pitchFamily="34" charset="0"/>
              </a:rPr>
              <a:t>Sequential</a:t>
            </a:r>
            <a:r>
              <a:rPr lang="de-DE" sz="2400" dirty="0" smtClean="0">
                <a:solidFill>
                  <a:srgbClr val="0B2A51"/>
                </a:solidFill>
                <a:latin typeface="Verdana" pitchFamily="34" charset="0"/>
              </a:rPr>
              <a:t> </a:t>
            </a:r>
            <a:r>
              <a:rPr lang="de-DE" sz="2400" dirty="0" err="1" smtClean="0">
                <a:solidFill>
                  <a:srgbClr val="0B2A51"/>
                </a:solidFill>
                <a:latin typeface="Verdana" pitchFamily="34" charset="0"/>
              </a:rPr>
              <a:t>memory</a:t>
            </a:r>
            <a:endParaRPr lang="de-DE" sz="2400" dirty="0">
              <a:solidFill>
                <a:srgbClr val="0B2A51"/>
              </a:solidFill>
              <a:latin typeface="Verdana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187624" y="5301208"/>
            <a:ext cx="792088" cy="216024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1979712" y="5301208"/>
            <a:ext cx="504056" cy="21602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2483768" y="5555295"/>
            <a:ext cx="0" cy="2340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2304256" y="5789321"/>
            <a:ext cx="186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"</a:t>
            </a:r>
            <a:r>
              <a:rPr lang="de-DE" dirty="0" err="1" smtClean="0"/>
              <a:t>Append</a:t>
            </a:r>
            <a:r>
              <a:rPr lang="de-DE" dirty="0" smtClean="0"/>
              <a:t>"-</a:t>
            </a:r>
            <a:r>
              <a:rPr lang="de-DE" dirty="0" err="1" smtClean="0"/>
              <a:t>pointer</a:t>
            </a:r>
            <a:endParaRPr lang="de-DE" dirty="0"/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1373981" y="3052763"/>
            <a:ext cx="749747" cy="235645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1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1187624" y="5301208"/>
            <a:ext cx="5292588" cy="21602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6"/>
            <a:ext cx="7594227" cy="1143000"/>
          </a:xfrm>
        </p:spPr>
        <p:txBody>
          <a:bodyPr/>
          <a:lstStyle/>
          <a:p>
            <a:r>
              <a:rPr lang="de-DE" dirty="0" err="1" smtClean="0"/>
              <a:t>Serialization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Sequential</a:t>
            </a:r>
            <a:r>
              <a:rPr lang="de-DE" dirty="0" smtClean="0"/>
              <a:t> Memory</a:t>
            </a:r>
            <a:endParaRPr lang="de-LU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4" name="Rechteck 3"/>
          <p:cNvSpPr/>
          <p:nvPr/>
        </p:nvSpPr>
        <p:spPr>
          <a:xfrm>
            <a:off x="1187624" y="2723994"/>
            <a:ext cx="792088" cy="216024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187624" y="2940018"/>
            <a:ext cx="504056" cy="21602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187624" y="3156042"/>
            <a:ext cx="1152128" cy="216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788024" y="2708365"/>
            <a:ext cx="792088" cy="216024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419872" y="4164154"/>
            <a:ext cx="504056" cy="21602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419872" y="3948130"/>
            <a:ext cx="1152128" cy="216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788024" y="2924389"/>
            <a:ext cx="396044" cy="21602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008112" y="2015938"/>
            <a:ext cx="6588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2400" dirty="0" err="1">
                <a:solidFill>
                  <a:srgbClr val="0B2A51"/>
                </a:solidFill>
                <a:latin typeface="Verdana" pitchFamily="34" charset="0"/>
              </a:rPr>
              <a:t>Fragmented</a:t>
            </a:r>
            <a:r>
              <a:rPr lang="de-DE" sz="2400" dirty="0">
                <a:solidFill>
                  <a:srgbClr val="0B2A51"/>
                </a:solidFill>
                <a:latin typeface="Verdana" pitchFamily="34" charset="0"/>
              </a:rPr>
              <a:t> </a:t>
            </a:r>
            <a:r>
              <a:rPr lang="de-DE" sz="2400" dirty="0" err="1">
                <a:solidFill>
                  <a:srgbClr val="0B2A51"/>
                </a:solidFill>
                <a:latin typeface="Verdana" pitchFamily="34" charset="0"/>
              </a:rPr>
              <a:t>memory</a:t>
            </a:r>
            <a:r>
              <a:rPr lang="de-DE" sz="2400" dirty="0">
                <a:solidFill>
                  <a:srgbClr val="0B2A51"/>
                </a:solidFill>
                <a:latin typeface="Verdana" pitchFamily="34" charset="0"/>
              </a:rPr>
              <a:t> </a:t>
            </a:r>
            <a:r>
              <a:rPr lang="de-DE" sz="2400" dirty="0" err="1">
                <a:solidFill>
                  <a:srgbClr val="0B2A51"/>
                </a:solidFill>
                <a:latin typeface="Verdana" pitchFamily="34" charset="0"/>
              </a:rPr>
              <a:t>structures</a:t>
            </a:r>
            <a:endParaRPr lang="de-DE" sz="2400" dirty="0">
              <a:solidFill>
                <a:srgbClr val="0B2A51"/>
              </a:solidFill>
              <a:latin typeface="Verdana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008112" y="4581128"/>
            <a:ext cx="6588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2400" dirty="0" err="1" smtClean="0">
                <a:solidFill>
                  <a:srgbClr val="0B2A51"/>
                </a:solidFill>
                <a:latin typeface="Verdana" pitchFamily="34" charset="0"/>
              </a:rPr>
              <a:t>Sequential</a:t>
            </a:r>
            <a:r>
              <a:rPr lang="de-DE" sz="2400" dirty="0" smtClean="0">
                <a:solidFill>
                  <a:srgbClr val="0B2A51"/>
                </a:solidFill>
                <a:latin typeface="Verdana" pitchFamily="34" charset="0"/>
              </a:rPr>
              <a:t> </a:t>
            </a:r>
            <a:r>
              <a:rPr lang="de-DE" sz="2400" dirty="0" err="1" smtClean="0">
                <a:solidFill>
                  <a:srgbClr val="0B2A51"/>
                </a:solidFill>
                <a:latin typeface="Verdana" pitchFamily="34" charset="0"/>
              </a:rPr>
              <a:t>memory</a:t>
            </a:r>
            <a:endParaRPr lang="de-DE" sz="2400" dirty="0">
              <a:solidFill>
                <a:srgbClr val="0B2A51"/>
              </a:solidFill>
              <a:latin typeface="Verdana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187624" y="5301208"/>
            <a:ext cx="792088" cy="216024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1979712" y="5301208"/>
            <a:ext cx="504056" cy="21602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2483768" y="5301208"/>
            <a:ext cx="1152128" cy="216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3635896" y="5555295"/>
            <a:ext cx="0" cy="2340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3456384" y="5789321"/>
            <a:ext cx="186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"</a:t>
            </a:r>
            <a:r>
              <a:rPr lang="de-DE" dirty="0" err="1" smtClean="0"/>
              <a:t>Append</a:t>
            </a:r>
            <a:r>
              <a:rPr lang="de-DE" dirty="0" smtClean="0"/>
              <a:t>"-</a:t>
            </a:r>
            <a:r>
              <a:rPr lang="de-DE" dirty="0" err="1" smtClean="0"/>
              <a:t>pointer</a:t>
            </a:r>
            <a:endParaRPr lang="de-DE" dirty="0"/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1781175" y="3276600"/>
            <a:ext cx="1494681" cy="21326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1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6"/>
            <a:ext cx="7594227" cy="1143000"/>
          </a:xfrm>
        </p:spPr>
        <p:txBody>
          <a:bodyPr/>
          <a:lstStyle/>
          <a:p>
            <a:r>
              <a:rPr lang="de-DE" dirty="0" err="1" smtClean="0"/>
              <a:t>Serialization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Sequential</a:t>
            </a:r>
            <a:r>
              <a:rPr lang="de-DE" dirty="0" smtClean="0"/>
              <a:t> Memory</a:t>
            </a:r>
            <a:endParaRPr lang="de-LU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4" name="Rechteck 3"/>
          <p:cNvSpPr/>
          <p:nvPr/>
        </p:nvSpPr>
        <p:spPr>
          <a:xfrm>
            <a:off x="1187624" y="2723994"/>
            <a:ext cx="792088" cy="216024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187624" y="2940018"/>
            <a:ext cx="504056" cy="21602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187624" y="3156042"/>
            <a:ext cx="1152128" cy="216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788024" y="2708365"/>
            <a:ext cx="792088" cy="216024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419872" y="4164154"/>
            <a:ext cx="504056" cy="21602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419872" y="3948130"/>
            <a:ext cx="1152128" cy="216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4788024" y="2924389"/>
            <a:ext cx="396044" cy="21602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008112" y="2015938"/>
            <a:ext cx="6588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2400" dirty="0" err="1">
                <a:solidFill>
                  <a:srgbClr val="0B2A51"/>
                </a:solidFill>
                <a:latin typeface="Verdana" pitchFamily="34" charset="0"/>
              </a:rPr>
              <a:t>Fragmented</a:t>
            </a:r>
            <a:r>
              <a:rPr lang="de-DE" sz="2400" dirty="0">
                <a:solidFill>
                  <a:srgbClr val="0B2A51"/>
                </a:solidFill>
                <a:latin typeface="Verdana" pitchFamily="34" charset="0"/>
              </a:rPr>
              <a:t> </a:t>
            </a:r>
            <a:r>
              <a:rPr lang="de-DE" sz="2400" dirty="0" err="1">
                <a:solidFill>
                  <a:srgbClr val="0B2A51"/>
                </a:solidFill>
                <a:latin typeface="Verdana" pitchFamily="34" charset="0"/>
              </a:rPr>
              <a:t>memory</a:t>
            </a:r>
            <a:r>
              <a:rPr lang="de-DE" sz="2400" dirty="0">
                <a:solidFill>
                  <a:srgbClr val="0B2A51"/>
                </a:solidFill>
                <a:latin typeface="Verdana" pitchFamily="34" charset="0"/>
              </a:rPr>
              <a:t> </a:t>
            </a:r>
            <a:r>
              <a:rPr lang="de-DE" sz="2400" dirty="0" err="1">
                <a:solidFill>
                  <a:srgbClr val="0B2A51"/>
                </a:solidFill>
                <a:latin typeface="Verdana" pitchFamily="34" charset="0"/>
              </a:rPr>
              <a:t>structures</a:t>
            </a:r>
            <a:endParaRPr lang="de-DE" sz="2400" dirty="0">
              <a:solidFill>
                <a:srgbClr val="0B2A51"/>
              </a:solidFill>
              <a:latin typeface="Verdana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008112" y="4581128"/>
            <a:ext cx="6588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2400" dirty="0" err="1" smtClean="0">
                <a:solidFill>
                  <a:srgbClr val="0B2A51"/>
                </a:solidFill>
                <a:latin typeface="Verdana" pitchFamily="34" charset="0"/>
              </a:rPr>
              <a:t>Sequential</a:t>
            </a:r>
            <a:r>
              <a:rPr lang="de-DE" sz="2400" dirty="0" smtClean="0">
                <a:solidFill>
                  <a:srgbClr val="0B2A51"/>
                </a:solidFill>
                <a:latin typeface="Verdana" pitchFamily="34" charset="0"/>
              </a:rPr>
              <a:t> </a:t>
            </a:r>
            <a:r>
              <a:rPr lang="de-DE" sz="2400" dirty="0" err="1" smtClean="0">
                <a:solidFill>
                  <a:srgbClr val="0B2A51"/>
                </a:solidFill>
                <a:latin typeface="Verdana" pitchFamily="34" charset="0"/>
              </a:rPr>
              <a:t>memory</a:t>
            </a:r>
            <a:endParaRPr lang="de-DE" sz="2400" dirty="0">
              <a:solidFill>
                <a:srgbClr val="0B2A51"/>
              </a:solidFill>
              <a:latin typeface="Verdana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187624" y="5301208"/>
            <a:ext cx="792088" cy="216024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1979712" y="5301208"/>
            <a:ext cx="504056" cy="21602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2483768" y="5301208"/>
            <a:ext cx="1152128" cy="216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3635896" y="5301208"/>
            <a:ext cx="1152128" cy="216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788024" y="5301208"/>
            <a:ext cx="504056" cy="21602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5292080" y="5301208"/>
            <a:ext cx="792088" cy="216024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6084168" y="5301208"/>
            <a:ext cx="396044" cy="21602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6480212" y="5555295"/>
            <a:ext cx="0" cy="2340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300700" y="5789321"/>
            <a:ext cx="1863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"</a:t>
            </a:r>
            <a:r>
              <a:rPr lang="de-DE" dirty="0" err="1" smtClean="0"/>
              <a:t>Append</a:t>
            </a:r>
            <a:r>
              <a:rPr lang="de-DE" dirty="0" smtClean="0"/>
              <a:t>"-</a:t>
            </a:r>
            <a:r>
              <a:rPr lang="de-DE" dirty="0" err="1" smtClean="0"/>
              <a:t>pointer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51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6"/>
            <a:ext cx="7594227" cy="1143000"/>
          </a:xfrm>
        </p:spPr>
        <p:txBody>
          <a:bodyPr/>
          <a:lstStyle/>
          <a:p>
            <a:r>
              <a:rPr lang="de-DE" dirty="0" err="1"/>
              <a:t>Serialization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Sequential</a:t>
            </a:r>
            <a:r>
              <a:rPr lang="de-DE" dirty="0"/>
              <a:t> Memory</a:t>
            </a:r>
            <a:endParaRPr lang="de-LU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928688" y="2132856"/>
            <a:ext cx="7459662" cy="3777283"/>
          </a:xfrm>
        </p:spPr>
        <p:txBody>
          <a:bodyPr/>
          <a:lstStyle/>
          <a:p>
            <a:r>
              <a:rPr lang="de-DE" dirty="0" smtClean="0"/>
              <a:t>Maintainable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Single </a:t>
            </a:r>
            <a:r>
              <a:rPr lang="de-DE" dirty="0" err="1" smtClean="0">
                <a:sym typeface="Wingdings" panose="05000000000000000000" pitchFamily="2" charset="2"/>
              </a:rPr>
              <a:t>code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Size </a:t>
            </a:r>
            <a:r>
              <a:rPr lang="de-DE" dirty="0" err="1" smtClean="0">
                <a:sym typeface="Wingdings" panose="05000000000000000000" pitchFamily="2" charset="2"/>
              </a:rPr>
              <a:t>calculation</a:t>
            </a:r>
            <a:endParaRPr lang="de-DE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>
                <a:sym typeface="Wingdings" panose="05000000000000000000" pitchFamily="2" charset="2"/>
              </a:rPr>
              <a:t>Copy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sequential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memory</a:t>
            </a:r>
            <a:endParaRPr lang="de-DE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>
                <a:sym typeface="Wingdings" panose="05000000000000000000" pitchFamily="2" charset="2"/>
              </a:rPr>
              <a:t>Copy</a:t>
            </a:r>
            <a:r>
              <a:rPr lang="de-DE" dirty="0" smtClean="0">
                <a:sym typeface="Wingdings" panose="05000000000000000000" pitchFamily="2" charset="2"/>
              </a:rPr>
              <a:t> back </a:t>
            </a:r>
            <a:r>
              <a:rPr lang="de-DE" dirty="0" err="1" smtClean="0">
                <a:sym typeface="Wingdings" panose="05000000000000000000" pitchFamily="2" charset="2"/>
              </a:rPr>
              <a:t>from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sequential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memory</a:t>
            </a:r>
            <a:endParaRPr lang="de-DE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C </a:t>
            </a:r>
            <a:r>
              <a:rPr lang="de-DE" dirty="0" err="1" smtClean="0">
                <a:sym typeface="Wingdings" panose="05000000000000000000" pitchFamily="2" charset="2"/>
              </a:rPr>
              <a:t>compatibility</a:t>
            </a:r>
            <a:r>
              <a:rPr lang="de-DE" dirty="0" smtClean="0">
                <a:sym typeface="Wingdings" panose="05000000000000000000" pitchFamily="2" charset="2"/>
              </a:rPr>
              <a:t> (e.g.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CVODE </a:t>
            </a:r>
            <a:r>
              <a:rPr lang="de-DE" dirty="0" err="1" smtClean="0">
                <a:sym typeface="Wingdings" panose="05000000000000000000" pitchFamily="2" charset="2"/>
              </a:rPr>
              <a:t>integrator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err="1" smtClean="0">
                <a:sym typeface="Wingdings" panose="05000000000000000000" pitchFamily="2" charset="2"/>
              </a:rPr>
              <a:t>use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Macros</a:t>
            </a:r>
            <a:endParaRPr lang="de-DE" dirty="0" smtClean="0">
              <a:sym typeface="Wingdings" panose="05000000000000000000" pitchFamily="2" charset="2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24639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6"/>
            <a:ext cx="7594227" cy="934814"/>
          </a:xfrm>
        </p:spPr>
        <p:txBody>
          <a:bodyPr>
            <a:normAutofit/>
          </a:bodyPr>
          <a:lstStyle/>
          <a:p>
            <a:r>
              <a:rPr lang="de-DE" sz="2000" dirty="0" err="1" smtClean="0"/>
              <a:t>Idea</a:t>
            </a:r>
            <a:r>
              <a:rPr lang="de-DE" sz="2000" dirty="0" smtClean="0"/>
              <a:t> </a:t>
            </a:r>
            <a:r>
              <a:rPr lang="de-DE" sz="2000" dirty="0" err="1" smtClean="0"/>
              <a:t>tested</a:t>
            </a:r>
            <a:r>
              <a:rPr lang="de-DE" sz="2000" dirty="0" smtClean="0"/>
              <a:t>: </a:t>
            </a:r>
            <a:r>
              <a:rPr lang="de-DE" sz="2000" dirty="0" err="1" smtClean="0"/>
              <a:t>get</a:t>
            </a:r>
            <a:r>
              <a:rPr lang="de-DE" sz="2000" dirty="0" smtClean="0"/>
              <a:t> </a:t>
            </a:r>
            <a:r>
              <a:rPr lang="de-DE" sz="2000" dirty="0" err="1" smtClean="0"/>
              <a:t>everything</a:t>
            </a:r>
            <a:r>
              <a:rPr lang="de-DE" sz="2000" dirty="0" smtClean="0"/>
              <a:t> </a:t>
            </a:r>
            <a:r>
              <a:rPr lang="de-DE" sz="2000" dirty="0" err="1" smtClean="0"/>
              <a:t>into</a:t>
            </a:r>
            <a:r>
              <a:rPr lang="de-DE" sz="2000" dirty="0" smtClean="0"/>
              <a:t> </a:t>
            </a:r>
            <a:r>
              <a:rPr lang="de-DE" sz="2000" dirty="0" err="1" smtClean="0"/>
              <a:t>Modelica</a:t>
            </a:r>
            <a:r>
              <a:rPr lang="de-DE" sz="2000" dirty="0" smtClean="0"/>
              <a:t> via Code-generator</a:t>
            </a:r>
            <a:endParaRPr lang="de-LU" sz="20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graphicFrame>
        <p:nvGraphicFramePr>
          <p:cNvPr id="81" name="Objekt 80"/>
          <p:cNvGraphicFramePr>
            <a:graphicFrameLocks noChangeAspect="1"/>
          </p:cNvGraphicFramePr>
          <p:nvPr>
            <p:extLst/>
          </p:nvPr>
        </p:nvGraphicFramePr>
        <p:xfrm>
          <a:off x="755576" y="1987550"/>
          <a:ext cx="6768355" cy="4560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kument" r:id="rId3" imgW="7324125" imgH="4922081" progId="Word.Document.12">
                  <p:embed/>
                </p:oleObj>
              </mc:Choice>
              <mc:Fallback>
                <p:oleObj name="Dokument" r:id="rId3" imgW="7324125" imgH="4922081" progId="Word.Document.12">
                  <p:embed/>
                  <p:pic>
                    <p:nvPicPr>
                      <p:cNvPr id="81" name="Objekt 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987550"/>
                        <a:ext cx="6768355" cy="4560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6732240" y="3150866"/>
            <a:ext cx="20216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 like</a:t>
            </a:r>
            <a:br>
              <a:rPr lang="de-DE" dirty="0" smtClean="0"/>
            </a:br>
            <a:r>
              <a:rPr lang="de-DE" dirty="0" err="1" smtClean="0"/>
              <a:t>this</a:t>
            </a:r>
            <a:r>
              <a:rPr lang="de-DE" dirty="0" smtClean="0"/>
              <a:t>!</a:t>
            </a:r>
          </a:p>
          <a:p>
            <a:endParaRPr lang="de-DE" dirty="0"/>
          </a:p>
          <a:p>
            <a:r>
              <a:rPr lang="de-DE" dirty="0" err="1" smtClean="0"/>
              <a:t>Symbolic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OpenModelica</a:t>
            </a:r>
            <a:r>
              <a:rPr lang="de-DE" dirty="0" smtClean="0"/>
              <a:t>/</a:t>
            </a:r>
            <a:br>
              <a:rPr lang="de-DE" dirty="0" smtClean="0"/>
            </a:br>
            <a:r>
              <a:rPr lang="de-DE" dirty="0" err="1" smtClean="0"/>
              <a:t>SimulationX</a:t>
            </a:r>
            <a:r>
              <a:rPr lang="de-DE" dirty="0" smtClean="0"/>
              <a:t>)</a:t>
            </a:r>
          </a:p>
          <a:p>
            <a:r>
              <a:rPr lang="de-DE" b="1" u="sng" dirty="0" err="1" smtClean="0"/>
              <a:t>really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slow</a:t>
            </a:r>
            <a:r>
              <a:rPr lang="de-DE" b="1" u="sng" dirty="0" smtClean="0"/>
              <a:t> </a:t>
            </a:r>
            <a:r>
              <a:rPr lang="de-DE" dirty="0" smtClean="0"/>
              <a:t>on large</a:t>
            </a:r>
          </a:p>
          <a:p>
            <a:r>
              <a:rPr lang="de-DE" dirty="0" smtClean="0"/>
              <a:t>Models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411760" y="3150866"/>
            <a:ext cx="3384376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Alternative: </a:t>
            </a:r>
          </a:p>
          <a:p>
            <a:r>
              <a:rPr lang="de-DE" dirty="0" smtClean="0"/>
              <a:t>Export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Functional</a:t>
            </a:r>
            <a:r>
              <a:rPr lang="de-DE" dirty="0" smtClean="0"/>
              <a:t> </a:t>
            </a:r>
            <a:r>
              <a:rPr lang="de-DE" dirty="0" err="1" smtClean="0"/>
              <a:t>Mockup</a:t>
            </a:r>
            <a:r>
              <a:rPr lang="de-DE" dirty="0" smtClean="0"/>
              <a:t> Unit (FMU) </a:t>
            </a:r>
            <a:r>
              <a:rPr lang="de-DE" dirty="0" err="1" smtClean="0"/>
              <a:t>and</a:t>
            </a:r>
            <a:r>
              <a:rPr lang="de-DE" dirty="0"/>
              <a:t> </a:t>
            </a:r>
            <a:r>
              <a:rPr lang="de-DE" dirty="0" err="1" smtClean="0"/>
              <a:t>connect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Modelica</a:t>
            </a:r>
            <a:r>
              <a:rPr lang="de-DE" dirty="0" smtClean="0"/>
              <a:t> </a:t>
            </a:r>
            <a:r>
              <a:rPr lang="de-DE" dirty="0" err="1" smtClean="0"/>
              <a:t>equipment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779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6"/>
            <a:ext cx="7594227" cy="1143000"/>
          </a:xfrm>
        </p:spPr>
        <p:txBody>
          <a:bodyPr/>
          <a:lstStyle/>
          <a:p>
            <a:r>
              <a:rPr lang="de-DE" dirty="0" err="1"/>
              <a:t>Serialization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Sequential</a:t>
            </a:r>
            <a:r>
              <a:rPr lang="de-DE" dirty="0"/>
              <a:t> Memory</a:t>
            </a:r>
            <a:endParaRPr lang="de-LU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08" y="1916832"/>
            <a:ext cx="696973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2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6"/>
            <a:ext cx="7594227" cy="1143000"/>
          </a:xfrm>
        </p:spPr>
        <p:txBody>
          <a:bodyPr/>
          <a:lstStyle/>
          <a:p>
            <a:r>
              <a:rPr lang="de-DE" dirty="0" err="1"/>
              <a:t>Serialization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Sequential</a:t>
            </a:r>
            <a:r>
              <a:rPr lang="de-DE" dirty="0"/>
              <a:t> Memory</a:t>
            </a:r>
            <a:endParaRPr lang="de-LU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08" y="1916832"/>
            <a:ext cx="696973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37" y="4005038"/>
            <a:ext cx="7005064" cy="244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6"/>
            <a:ext cx="7594227" cy="1143000"/>
          </a:xfrm>
        </p:spPr>
        <p:txBody>
          <a:bodyPr/>
          <a:lstStyle/>
          <a:p>
            <a:r>
              <a:rPr lang="de-DE" dirty="0" err="1"/>
              <a:t>Serialization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Sequential</a:t>
            </a:r>
            <a:r>
              <a:rPr lang="de-DE" dirty="0"/>
              <a:t> Memory</a:t>
            </a:r>
            <a:endParaRPr lang="de-LU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8"/>
          <a:stretch/>
        </p:blipFill>
        <p:spPr bwMode="auto">
          <a:xfrm>
            <a:off x="704156" y="3212976"/>
            <a:ext cx="7688908" cy="302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Inhaltsplatzhalter 5"/>
          <p:cNvSpPr>
            <a:spLocks noGrp="1"/>
          </p:cNvSpPr>
          <p:nvPr>
            <p:ph idx="1"/>
          </p:nvPr>
        </p:nvSpPr>
        <p:spPr>
          <a:xfrm>
            <a:off x="928688" y="2132857"/>
            <a:ext cx="7459662" cy="648072"/>
          </a:xfrm>
        </p:spPr>
        <p:txBody>
          <a:bodyPr/>
          <a:lstStyle/>
          <a:p>
            <a:r>
              <a:rPr lang="de-DE" dirty="0" smtClean="0"/>
              <a:t>Single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mapping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depending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on </a:t>
            </a:r>
            <a:r>
              <a:rPr lang="de-DE" dirty="0" err="1" smtClean="0"/>
              <a:t>selected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type (</a:t>
            </a:r>
            <a:r>
              <a:rPr lang="de-DE" dirty="0" err="1" smtClean="0"/>
              <a:t>op</a:t>
            </a:r>
            <a:r>
              <a:rPr lang="de-DE" dirty="0" smtClean="0"/>
              <a:t>):</a:t>
            </a:r>
            <a:endParaRPr lang="de-DE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015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6"/>
            <a:ext cx="7594227" cy="1143000"/>
          </a:xfrm>
        </p:spPr>
        <p:txBody>
          <a:bodyPr/>
          <a:lstStyle/>
          <a:p>
            <a:r>
              <a:rPr lang="de-DE" dirty="0" err="1" smtClean="0"/>
              <a:t>Aspects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creating</a:t>
            </a:r>
            <a:r>
              <a:rPr lang="de-DE" dirty="0" smtClean="0"/>
              <a:t> a </a:t>
            </a:r>
            <a:r>
              <a:rPr lang="de-DE" dirty="0" err="1" smtClean="0"/>
              <a:t>coupled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endParaRPr lang="de-LU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80" name="Inhaltsplatzhalter 5"/>
          <p:cNvSpPr>
            <a:spLocks noGrp="1"/>
          </p:cNvSpPr>
          <p:nvPr>
            <p:ph idx="1"/>
          </p:nvPr>
        </p:nvSpPr>
        <p:spPr>
          <a:xfrm>
            <a:off x="928688" y="2132856"/>
            <a:ext cx="7747768" cy="377728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2000" dirty="0" err="1" smtClean="0"/>
              <a:t>Adding</a:t>
            </a:r>
            <a:r>
              <a:rPr lang="de-DE" sz="2000" dirty="0" smtClean="0"/>
              <a:t> FMI ME+CS </a:t>
            </a:r>
            <a:r>
              <a:rPr lang="de-DE" sz="2000" dirty="0" err="1" smtClean="0"/>
              <a:t>interface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a stand-</a:t>
            </a:r>
            <a:r>
              <a:rPr lang="de-DE" sz="2000" dirty="0" err="1" smtClean="0"/>
              <a:t>alone</a:t>
            </a:r>
            <a:r>
              <a:rPr lang="de-DE" sz="2000" dirty="0" smtClean="0"/>
              <a:t> </a:t>
            </a:r>
            <a:r>
              <a:rPr lang="de-DE" sz="2000" dirty="0" err="1" smtClean="0"/>
              <a:t>simulation</a:t>
            </a:r>
            <a:r>
              <a:rPr lang="de-DE" sz="2000" dirty="0" smtClean="0"/>
              <a:t> </a:t>
            </a:r>
            <a:r>
              <a:rPr lang="de-DE" sz="2000" dirty="0" err="1" smtClean="0"/>
              <a:t>engine</a:t>
            </a:r>
            <a:r>
              <a:rPr lang="de-DE" sz="20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err="1" smtClean="0"/>
              <a:t>Implementing</a:t>
            </a:r>
            <a:r>
              <a:rPr lang="de-DE" sz="2000" dirty="0" smtClean="0"/>
              <a:t> FMU v2 </a:t>
            </a:r>
            <a:r>
              <a:rPr lang="de-DE" sz="2000" dirty="0" err="1" smtClean="0"/>
              <a:t>setting</a:t>
            </a:r>
            <a:r>
              <a:rPr lang="de-DE" sz="2000" dirty="0" smtClean="0"/>
              <a:t>/</a:t>
            </a:r>
            <a:r>
              <a:rPr lang="de-DE" sz="2000" dirty="0" err="1" smtClean="0"/>
              <a:t>getting-state</a:t>
            </a:r>
            <a:r>
              <a:rPr lang="de-DE" sz="2000" dirty="0" smtClean="0"/>
              <a:t> </a:t>
            </a:r>
            <a:r>
              <a:rPr lang="de-DE" sz="2000" dirty="0" err="1" smtClean="0"/>
              <a:t>capability</a:t>
            </a:r>
            <a:endParaRPr lang="de-DE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FMU </a:t>
            </a:r>
            <a:r>
              <a:rPr lang="de-DE" sz="2000" dirty="0" err="1" smtClean="0"/>
              <a:t>generation</a:t>
            </a:r>
            <a:r>
              <a:rPr lang="de-DE" sz="2000" dirty="0" smtClean="0"/>
              <a:t> </a:t>
            </a:r>
            <a:r>
              <a:rPr lang="de-DE" sz="2000" dirty="0" err="1" smtClean="0"/>
              <a:t>process</a:t>
            </a:r>
            <a:r>
              <a:rPr lang="de-DE" sz="2000" dirty="0" smtClean="0"/>
              <a:t> + </a:t>
            </a:r>
            <a:r>
              <a:rPr lang="de-DE" sz="2000" dirty="0" err="1" smtClean="0"/>
              <a:t>resource</a:t>
            </a:r>
            <a:r>
              <a:rPr lang="de-DE" sz="2000" dirty="0" smtClean="0"/>
              <a:t> </a:t>
            </a:r>
            <a:r>
              <a:rPr lang="de-DE" sz="2000" dirty="0" err="1" smtClean="0"/>
              <a:t>handling</a:t>
            </a:r>
            <a:endParaRPr lang="de-DE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2000" dirty="0" err="1" smtClean="0">
                <a:solidFill>
                  <a:schemeClr val="tx1"/>
                </a:solidFill>
              </a:rPr>
              <a:t>Application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scenarios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Interface </a:t>
            </a:r>
            <a:r>
              <a:rPr lang="de-DE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conventions</a:t>
            </a:r>
            <a:endParaRPr lang="de-DE" sz="2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>
                <a:solidFill>
                  <a:schemeClr val="tx1"/>
                </a:solidFill>
              </a:rPr>
              <a:t>Usability (</a:t>
            </a:r>
            <a:r>
              <a:rPr lang="de-DE" sz="2000" dirty="0" err="1" smtClean="0">
                <a:solidFill>
                  <a:schemeClr val="tx1"/>
                </a:solidFill>
              </a:rPr>
              <a:t>Modelica</a:t>
            </a:r>
            <a:r>
              <a:rPr lang="de-DE" sz="2000" dirty="0" smtClean="0">
                <a:solidFill>
                  <a:schemeClr val="tx1"/>
                </a:solidFill>
              </a:rPr>
              <a:t>-Wrapper/</a:t>
            </a:r>
            <a:r>
              <a:rPr lang="de-DE" sz="2000" dirty="0" err="1" smtClean="0">
                <a:solidFill>
                  <a:schemeClr val="tx1"/>
                </a:solidFill>
              </a:rPr>
              <a:t>Adaptors</a:t>
            </a:r>
            <a:r>
              <a:rPr lang="de-DE" sz="20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Demonstration </a:t>
            </a:r>
            <a:r>
              <a:rPr lang="de-DE" sz="2000" dirty="0" err="1" smtClean="0"/>
              <a:t>cases</a:t>
            </a:r>
            <a:r>
              <a:rPr lang="de-DE" sz="2000" dirty="0"/>
              <a:t> </a:t>
            </a:r>
            <a:r>
              <a:rPr lang="de-DE" sz="2000" dirty="0" smtClean="0"/>
              <a:t>(</a:t>
            </a:r>
            <a:r>
              <a:rPr lang="de-DE" sz="2000" dirty="0" err="1" smtClean="0"/>
              <a:t>findings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experience</a:t>
            </a:r>
            <a:r>
              <a:rPr lang="de-DE" sz="2000" dirty="0" smtClean="0"/>
              <a:t> </a:t>
            </a:r>
            <a:r>
              <a:rPr lang="de-DE" sz="2000" dirty="0" err="1" smtClean="0"/>
              <a:t>gained</a:t>
            </a:r>
            <a:r>
              <a:rPr lang="de-DE" sz="2000" dirty="0" smtClean="0"/>
              <a:t>)</a:t>
            </a:r>
            <a:endParaRPr lang="de-DE" sz="2000" dirty="0"/>
          </a:p>
          <a:p>
            <a:endParaRPr lang="de-LU" sz="2000" dirty="0"/>
          </a:p>
        </p:txBody>
      </p:sp>
    </p:spTree>
    <p:extLst>
      <p:ext uri="{BB962C8B-B14F-4D97-AF65-F5344CB8AC3E}">
        <p14:creationId xmlns:p14="http://schemas.microsoft.com/office/powerpoint/2010/main" val="13157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6"/>
            <a:ext cx="8530332" cy="903063"/>
          </a:xfrm>
        </p:spPr>
        <p:txBody>
          <a:bodyPr>
            <a:noAutofit/>
          </a:bodyPr>
          <a:lstStyle/>
          <a:p>
            <a:r>
              <a:rPr lang="de-LU" sz="2000" dirty="0" smtClean="0"/>
              <a:t>Software </a:t>
            </a:r>
            <a:r>
              <a:rPr lang="de-LU" sz="2000" dirty="0" err="1" smtClean="0"/>
              <a:t>architecture</a:t>
            </a:r>
            <a:r>
              <a:rPr lang="de-LU" sz="2000" dirty="0" smtClean="0"/>
              <a:t> </a:t>
            </a:r>
            <a:r>
              <a:rPr lang="de-LU" sz="2000" dirty="0" err="1" smtClean="0"/>
              <a:t>of</a:t>
            </a:r>
            <a:r>
              <a:rPr lang="de-LU" sz="2000" dirty="0" smtClean="0"/>
              <a:t> NANDRAD </a:t>
            </a:r>
            <a:r>
              <a:rPr lang="de-LU" sz="2000" dirty="0" err="1" smtClean="0"/>
              <a:t>engine</a:t>
            </a:r>
            <a:endParaRPr lang="de-LU" sz="20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grpSp>
        <p:nvGrpSpPr>
          <p:cNvPr id="31" name="Group 13"/>
          <p:cNvGrpSpPr>
            <a:grpSpLocks/>
          </p:cNvGrpSpPr>
          <p:nvPr/>
        </p:nvGrpSpPr>
        <p:grpSpPr bwMode="auto">
          <a:xfrm>
            <a:off x="452306" y="2282009"/>
            <a:ext cx="2862104" cy="1644725"/>
            <a:chOff x="852" y="2478"/>
            <a:chExt cx="1815" cy="1043"/>
          </a:xfrm>
        </p:grpSpPr>
        <p:sp>
          <p:nvSpPr>
            <p:cNvPr id="76" name="Rectangle 4"/>
            <p:cNvSpPr>
              <a:spLocks noChangeArrowheads="1"/>
            </p:cNvSpPr>
            <p:nvPr/>
          </p:nvSpPr>
          <p:spPr bwMode="auto">
            <a:xfrm>
              <a:off x="852" y="2478"/>
              <a:ext cx="1815" cy="10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/>
            </a:p>
          </p:txBody>
        </p:sp>
        <p:sp>
          <p:nvSpPr>
            <p:cNvPr id="77" name="Text Box 8"/>
            <p:cNvSpPr txBox="1">
              <a:spLocks noChangeArrowheads="1"/>
            </p:cNvSpPr>
            <p:nvPr/>
          </p:nvSpPr>
          <p:spPr bwMode="auto">
            <a:xfrm>
              <a:off x="852" y="2478"/>
              <a:ext cx="11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Integrator Implementation</a:t>
              </a:r>
            </a:p>
          </p:txBody>
        </p:sp>
      </p:grpSp>
      <p:grpSp>
        <p:nvGrpSpPr>
          <p:cNvPr id="32" name="Group 15"/>
          <p:cNvGrpSpPr>
            <a:grpSpLocks/>
          </p:cNvGrpSpPr>
          <p:nvPr/>
        </p:nvGrpSpPr>
        <p:grpSpPr bwMode="auto">
          <a:xfrm>
            <a:off x="5315518" y="2282009"/>
            <a:ext cx="3291025" cy="1646301"/>
            <a:chOff x="4209" y="164"/>
            <a:chExt cx="1815" cy="1043"/>
          </a:xfrm>
        </p:grpSpPr>
        <p:sp>
          <p:nvSpPr>
            <p:cNvPr id="74" name="Rectangle 5"/>
            <p:cNvSpPr>
              <a:spLocks noChangeArrowheads="1"/>
            </p:cNvSpPr>
            <p:nvPr/>
          </p:nvSpPr>
          <p:spPr bwMode="auto">
            <a:xfrm>
              <a:off x="4209" y="164"/>
              <a:ext cx="1815" cy="10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/>
            </a:p>
          </p:txBody>
        </p:sp>
        <p:sp>
          <p:nvSpPr>
            <p:cNvPr id="75" name="Text Box 9"/>
            <p:cNvSpPr txBox="1">
              <a:spLocks noChangeArrowheads="1"/>
            </p:cNvSpPr>
            <p:nvPr/>
          </p:nvSpPr>
          <p:spPr bwMode="auto">
            <a:xfrm>
              <a:off x="4209" y="164"/>
              <a:ext cx="114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Physical Model Implementation</a:t>
              </a:r>
            </a:p>
          </p:txBody>
        </p:sp>
      </p:grpSp>
      <p:sp>
        <p:nvSpPr>
          <p:cNvPr id="33" name="Line 18"/>
          <p:cNvSpPr>
            <a:spLocks noChangeShapeType="1"/>
          </p:cNvSpPr>
          <p:nvPr/>
        </p:nvSpPr>
        <p:spPr bwMode="auto">
          <a:xfrm flipV="1">
            <a:off x="3312833" y="2569007"/>
            <a:ext cx="20011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 flipH="1" flipV="1">
            <a:off x="808689" y="3928310"/>
            <a:ext cx="0" cy="1573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H="1" flipV="1">
            <a:off x="1166649" y="3928310"/>
            <a:ext cx="0" cy="1573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3741755" y="2356124"/>
            <a:ext cx="939842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setTime(t)</a:t>
            </a: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 rot="16200000">
            <a:off x="84885" y="4510191"/>
            <a:ext cx="1121187" cy="24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init(model)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rot="16200000">
            <a:off x="684113" y="4730960"/>
            <a:ext cx="637074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step()</a:t>
            </a:r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 flipH="1" flipV="1">
            <a:off x="1953531" y="3928310"/>
            <a:ext cx="0" cy="1573763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 rot="16200000">
            <a:off x="1609763" y="4882344"/>
            <a:ext cx="409998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66FF"/>
                </a:solidFill>
                <a:latin typeface="Courier New" panose="02070309020205020404" pitchFamily="49" charset="0"/>
              </a:rPr>
              <a:t>t()</a:t>
            </a:r>
          </a:p>
        </p:txBody>
      </p:sp>
      <p:sp>
        <p:nvSpPr>
          <p:cNvPr id="41" name="Text Box 47"/>
          <p:cNvSpPr txBox="1">
            <a:spLocks noChangeArrowheads="1"/>
          </p:cNvSpPr>
          <p:nvPr/>
        </p:nvSpPr>
        <p:spPr bwMode="auto">
          <a:xfrm>
            <a:off x="594229" y="2569007"/>
            <a:ext cx="2431606" cy="70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/>
              <a:t>solves ODE system of type ydot = f(t,y)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/>
              <a:t>implicit solver  with Newton-Raphson iteration </a:t>
            </a:r>
          </a:p>
        </p:txBody>
      </p:sp>
      <p:grpSp>
        <p:nvGrpSpPr>
          <p:cNvPr id="42" name="Gruppieren 1"/>
          <p:cNvGrpSpPr>
            <a:grpSpLocks/>
          </p:cNvGrpSpPr>
          <p:nvPr/>
        </p:nvGrpSpPr>
        <p:grpSpPr bwMode="auto">
          <a:xfrm>
            <a:off x="523267" y="5502072"/>
            <a:ext cx="8083276" cy="572421"/>
            <a:chOff x="128588" y="4292600"/>
            <a:chExt cx="8137525" cy="576263"/>
          </a:xfrm>
        </p:grpSpPr>
        <p:grpSp>
          <p:nvGrpSpPr>
            <p:cNvPr id="70" name="Group 14"/>
            <p:cNvGrpSpPr>
              <a:grpSpLocks/>
            </p:cNvGrpSpPr>
            <p:nvPr/>
          </p:nvGrpSpPr>
          <p:grpSpPr bwMode="auto">
            <a:xfrm>
              <a:off x="128588" y="4292600"/>
              <a:ext cx="8137525" cy="576263"/>
              <a:chOff x="4073" y="3067"/>
              <a:chExt cx="1815" cy="1043"/>
            </a:xfrm>
          </p:grpSpPr>
          <p:sp>
            <p:nvSpPr>
              <p:cNvPr id="72" name="Rectangle 6"/>
              <p:cNvSpPr>
                <a:spLocks noChangeArrowheads="1"/>
              </p:cNvSpPr>
              <p:nvPr/>
            </p:nvSpPr>
            <p:spPr bwMode="auto">
              <a:xfrm>
                <a:off x="4073" y="3067"/>
                <a:ext cx="1815" cy="104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000"/>
              </a:p>
            </p:txBody>
          </p:sp>
          <p:sp>
            <p:nvSpPr>
              <p:cNvPr id="73" name="Text Box 10"/>
              <p:cNvSpPr txBox="1">
                <a:spLocks noChangeArrowheads="1"/>
              </p:cNvSpPr>
              <p:nvPr/>
            </p:nvSpPr>
            <p:spPr bwMode="auto">
              <a:xfrm>
                <a:off x="4073" y="3067"/>
                <a:ext cx="347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Solver Control System</a:t>
                </a:r>
              </a:p>
            </p:txBody>
          </p:sp>
        </p:grpSp>
        <p:sp>
          <p:nvSpPr>
            <p:cNvPr id="71" name="Text Box 48"/>
            <p:cNvSpPr txBox="1">
              <a:spLocks noChangeArrowheads="1"/>
            </p:cNvSpPr>
            <p:nvPr/>
          </p:nvSpPr>
          <p:spPr bwMode="auto">
            <a:xfrm>
              <a:off x="273050" y="4508500"/>
              <a:ext cx="77057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/>
                <a:t>Implements core integration loop: calls step() function in Integrator, also manages output schedules</a:t>
              </a:r>
            </a:p>
          </p:txBody>
        </p:sp>
      </p:grpSp>
      <p:sp>
        <p:nvSpPr>
          <p:cNvPr id="43" name="Line 49"/>
          <p:cNvSpPr>
            <a:spLocks noChangeShapeType="1"/>
          </p:cNvSpPr>
          <p:nvPr/>
        </p:nvSpPr>
        <p:spPr bwMode="auto">
          <a:xfrm>
            <a:off x="3527294" y="3857349"/>
            <a:ext cx="3579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>
            <a:off x="3527294" y="4141194"/>
            <a:ext cx="357960" cy="0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Text Box 51"/>
          <p:cNvSpPr txBox="1">
            <a:spLocks noChangeArrowheads="1"/>
          </p:cNvSpPr>
          <p:nvPr/>
        </p:nvSpPr>
        <p:spPr bwMode="auto">
          <a:xfrm>
            <a:off x="3956215" y="3713849"/>
            <a:ext cx="1095957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/>
              <a:t>control functions</a:t>
            </a:r>
          </a:p>
        </p:txBody>
      </p:sp>
      <p:sp>
        <p:nvSpPr>
          <p:cNvPr id="46" name="Text Box 52"/>
          <p:cNvSpPr txBox="1">
            <a:spLocks noChangeArrowheads="1"/>
          </p:cNvSpPr>
          <p:nvPr/>
        </p:nvSpPr>
        <p:spPr bwMode="auto">
          <a:xfrm>
            <a:off x="3956215" y="4000848"/>
            <a:ext cx="1032880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>
                <a:solidFill>
                  <a:srgbClr val="0066FF"/>
                </a:solidFill>
              </a:rPr>
              <a:t>query functions</a:t>
            </a:r>
          </a:p>
        </p:txBody>
      </p:sp>
      <p:sp>
        <p:nvSpPr>
          <p:cNvPr id="47" name="Line 53"/>
          <p:cNvSpPr>
            <a:spLocks noChangeShapeType="1"/>
          </p:cNvSpPr>
          <p:nvPr/>
        </p:nvSpPr>
        <p:spPr bwMode="auto">
          <a:xfrm flipH="1" flipV="1">
            <a:off x="6316859" y="3928310"/>
            <a:ext cx="0" cy="1573763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Text Box 54"/>
          <p:cNvSpPr txBox="1">
            <a:spLocks noChangeArrowheads="1"/>
          </p:cNvSpPr>
          <p:nvPr/>
        </p:nvSpPr>
        <p:spPr bwMode="auto">
          <a:xfrm rot="16200000">
            <a:off x="5941554" y="4467615"/>
            <a:ext cx="485690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66FF"/>
                </a:solidFill>
                <a:latin typeface="Courier New" panose="02070309020205020404" pitchFamily="49" charset="0"/>
              </a:rPr>
              <a:t>y0()</a:t>
            </a:r>
          </a:p>
        </p:txBody>
      </p:sp>
      <p:sp>
        <p:nvSpPr>
          <p:cNvPr id="49" name="Line 55"/>
          <p:cNvSpPr>
            <a:spLocks noChangeShapeType="1"/>
          </p:cNvSpPr>
          <p:nvPr/>
        </p:nvSpPr>
        <p:spPr bwMode="auto">
          <a:xfrm flipH="1" flipV="1">
            <a:off x="6602282" y="3928310"/>
            <a:ext cx="0" cy="1573763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Text Box 56"/>
          <p:cNvSpPr txBox="1">
            <a:spLocks noChangeArrowheads="1"/>
          </p:cNvSpPr>
          <p:nvPr/>
        </p:nvSpPr>
        <p:spPr bwMode="auto">
          <a:xfrm rot="16200000">
            <a:off x="6260091" y="4472345"/>
            <a:ext cx="485690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66FF"/>
                </a:solidFill>
                <a:latin typeface="Courier New" panose="02070309020205020404" pitchFamily="49" charset="0"/>
              </a:rPr>
              <a:t>t0()</a:t>
            </a:r>
          </a:p>
        </p:txBody>
      </p:sp>
      <p:sp>
        <p:nvSpPr>
          <p:cNvPr id="51" name="Line 57"/>
          <p:cNvSpPr>
            <a:spLocks noChangeShapeType="1"/>
          </p:cNvSpPr>
          <p:nvPr/>
        </p:nvSpPr>
        <p:spPr bwMode="auto">
          <a:xfrm flipV="1">
            <a:off x="6889281" y="3928310"/>
            <a:ext cx="0" cy="1573763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Text Box 58"/>
          <p:cNvSpPr txBox="1">
            <a:spLocks noChangeArrowheads="1"/>
          </p:cNvSpPr>
          <p:nvPr/>
        </p:nvSpPr>
        <p:spPr bwMode="auto">
          <a:xfrm rot="16200000">
            <a:off x="6477706" y="4554345"/>
            <a:ext cx="637074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66FF"/>
                </a:solidFill>
                <a:latin typeface="Courier New" panose="02070309020205020404" pitchFamily="49" charset="0"/>
              </a:rPr>
              <a:t>tEnd()</a:t>
            </a:r>
          </a:p>
        </p:txBody>
      </p:sp>
      <p:sp>
        <p:nvSpPr>
          <p:cNvPr id="53" name="Text Box 59"/>
          <p:cNvSpPr txBox="1">
            <a:spLocks noChangeArrowheads="1"/>
          </p:cNvSpPr>
          <p:nvPr/>
        </p:nvSpPr>
        <p:spPr bwMode="auto">
          <a:xfrm>
            <a:off x="5529978" y="2569007"/>
            <a:ext cx="3218487" cy="11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/>
              <a:t>implements physical model equations and the computation of the system function f(t,y)</a:t>
            </a:r>
            <a:br>
              <a:rPr lang="en-US" altLang="en-US" sz="1000" i="1"/>
            </a:br>
            <a:r>
              <a:rPr lang="en-US" altLang="en-US" sz="1000" i="1"/>
              <a:t/>
            </a:r>
            <a:br>
              <a:rPr lang="en-US" altLang="en-US" sz="1000" i="1"/>
            </a:br>
            <a:endParaRPr lang="en-US" altLang="en-US" sz="10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/>
              <a:t>state of object changes only through calls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/>
              <a:t>control functions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i="1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 flipV="1">
            <a:off x="6031438" y="3928310"/>
            <a:ext cx="0" cy="1573763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 rot="16200000">
            <a:off x="5703439" y="4489692"/>
            <a:ext cx="409998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66FF"/>
                </a:solidFill>
                <a:latin typeface="Courier New" panose="02070309020205020404" pitchFamily="49" charset="0"/>
              </a:rPr>
              <a:t>n()</a:t>
            </a:r>
          </a:p>
        </p:txBody>
      </p:sp>
      <p:sp>
        <p:nvSpPr>
          <p:cNvPr id="56" name="Line 18"/>
          <p:cNvSpPr>
            <a:spLocks noChangeShapeType="1"/>
          </p:cNvSpPr>
          <p:nvPr/>
        </p:nvSpPr>
        <p:spPr bwMode="auto">
          <a:xfrm flipV="1">
            <a:off x="3312833" y="2783468"/>
            <a:ext cx="20011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3741755" y="2569007"/>
            <a:ext cx="712766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setY(y)</a:t>
            </a:r>
          </a:p>
        </p:txBody>
      </p:sp>
      <p:sp>
        <p:nvSpPr>
          <p:cNvPr id="58" name="Text Box 22"/>
          <p:cNvSpPr txBox="1">
            <a:spLocks noChangeArrowheads="1"/>
          </p:cNvSpPr>
          <p:nvPr/>
        </p:nvSpPr>
        <p:spPr bwMode="auto">
          <a:xfrm>
            <a:off x="3741755" y="3213967"/>
            <a:ext cx="637074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66FF"/>
                </a:solidFill>
                <a:latin typeface="Courier New" panose="02070309020205020404" pitchFamily="49" charset="0"/>
              </a:rPr>
              <a:t>ydot()</a:t>
            </a:r>
          </a:p>
        </p:txBody>
      </p:sp>
      <p:sp>
        <p:nvSpPr>
          <p:cNvPr id="59" name="Line 18"/>
          <p:cNvSpPr>
            <a:spLocks noChangeShapeType="1"/>
          </p:cNvSpPr>
          <p:nvPr/>
        </p:nvSpPr>
        <p:spPr bwMode="auto">
          <a:xfrm flipV="1">
            <a:off x="3312833" y="3428428"/>
            <a:ext cx="2001107" cy="0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27"/>
          <p:cNvSpPr>
            <a:spLocks noChangeShapeType="1"/>
          </p:cNvSpPr>
          <p:nvPr/>
        </p:nvSpPr>
        <p:spPr bwMode="auto">
          <a:xfrm flipV="1">
            <a:off x="2311490" y="3928310"/>
            <a:ext cx="0" cy="1573763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 rot="16200000">
            <a:off x="1663378" y="4565384"/>
            <a:ext cx="1015534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66FF"/>
                </a:solidFill>
                <a:latin typeface="Courier New" panose="02070309020205020404" pitchFamily="49" charset="0"/>
              </a:rPr>
              <a:t>yOut(t_out)</a:t>
            </a:r>
          </a:p>
        </p:txBody>
      </p:sp>
      <p:sp>
        <p:nvSpPr>
          <p:cNvPr id="62" name="Line 21"/>
          <p:cNvSpPr>
            <a:spLocks noChangeShapeType="1"/>
          </p:cNvSpPr>
          <p:nvPr/>
        </p:nvSpPr>
        <p:spPr bwMode="auto">
          <a:xfrm flipV="1">
            <a:off x="7603623" y="3928310"/>
            <a:ext cx="1577" cy="1573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 rot="16200000">
            <a:off x="6666936" y="4579576"/>
            <a:ext cx="1545378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stepCompleted(t,y)</a:t>
            </a:r>
          </a:p>
        </p:txBody>
      </p:sp>
      <p:sp>
        <p:nvSpPr>
          <p:cNvPr id="64" name="Line 21"/>
          <p:cNvSpPr>
            <a:spLocks noChangeShapeType="1"/>
          </p:cNvSpPr>
          <p:nvPr/>
        </p:nvSpPr>
        <p:spPr bwMode="auto">
          <a:xfrm flipH="1" flipV="1">
            <a:off x="7961584" y="3928310"/>
            <a:ext cx="0" cy="1573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Text Box 24"/>
          <p:cNvSpPr txBox="1">
            <a:spLocks noChangeArrowheads="1"/>
          </p:cNvSpPr>
          <p:nvPr/>
        </p:nvSpPr>
        <p:spPr bwMode="auto">
          <a:xfrm rot="16200000">
            <a:off x="7055645" y="4629249"/>
            <a:ext cx="1482302" cy="24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writeOutputs(...)</a:t>
            </a:r>
          </a:p>
        </p:txBody>
      </p:sp>
    </p:spTree>
    <p:extLst>
      <p:ext uri="{BB962C8B-B14F-4D97-AF65-F5344CB8AC3E}">
        <p14:creationId xmlns:p14="http://schemas.microsoft.com/office/powerpoint/2010/main" val="6710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6"/>
            <a:ext cx="8530332" cy="903063"/>
          </a:xfrm>
        </p:spPr>
        <p:txBody>
          <a:bodyPr>
            <a:noAutofit/>
          </a:bodyPr>
          <a:lstStyle/>
          <a:p>
            <a:r>
              <a:rPr lang="de-DE" sz="2000" dirty="0" smtClean="0"/>
              <a:t>Export ODE </a:t>
            </a:r>
            <a:r>
              <a:rPr lang="de-DE" sz="2000" dirty="0" err="1" smtClean="0"/>
              <a:t>system</a:t>
            </a:r>
            <a:r>
              <a:rPr lang="de-DE" sz="2000" dirty="0" smtClean="0"/>
              <a:t> </a:t>
            </a:r>
            <a:r>
              <a:rPr lang="de-DE" sz="2000" dirty="0" err="1" smtClean="0"/>
              <a:t>function</a:t>
            </a:r>
            <a:r>
              <a:rPr lang="de-DE" sz="2000" dirty="0" smtClean="0"/>
              <a:t> via </a:t>
            </a:r>
            <a:r>
              <a:rPr lang="de-DE" sz="2000" dirty="0" smtClean="0"/>
              <a:t>FMU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ModelExchange</a:t>
            </a:r>
            <a:endParaRPr lang="de-LU" sz="20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grpSp>
        <p:nvGrpSpPr>
          <p:cNvPr id="31" name="Group 13"/>
          <p:cNvGrpSpPr>
            <a:grpSpLocks/>
          </p:cNvGrpSpPr>
          <p:nvPr/>
        </p:nvGrpSpPr>
        <p:grpSpPr bwMode="auto">
          <a:xfrm>
            <a:off x="452306" y="2282009"/>
            <a:ext cx="2862104" cy="1644725"/>
            <a:chOff x="852" y="2478"/>
            <a:chExt cx="1815" cy="1043"/>
          </a:xfrm>
        </p:grpSpPr>
        <p:sp>
          <p:nvSpPr>
            <p:cNvPr id="76" name="Rectangle 4"/>
            <p:cNvSpPr>
              <a:spLocks noChangeArrowheads="1"/>
            </p:cNvSpPr>
            <p:nvPr/>
          </p:nvSpPr>
          <p:spPr bwMode="auto">
            <a:xfrm>
              <a:off x="852" y="2478"/>
              <a:ext cx="1815" cy="10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/>
            </a:p>
          </p:txBody>
        </p:sp>
        <p:sp>
          <p:nvSpPr>
            <p:cNvPr id="77" name="Text Box 8"/>
            <p:cNvSpPr txBox="1">
              <a:spLocks noChangeArrowheads="1"/>
            </p:cNvSpPr>
            <p:nvPr/>
          </p:nvSpPr>
          <p:spPr bwMode="auto">
            <a:xfrm>
              <a:off x="852" y="2478"/>
              <a:ext cx="11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Integrator Implementation</a:t>
              </a:r>
            </a:p>
          </p:txBody>
        </p:sp>
      </p:grpSp>
      <p:grpSp>
        <p:nvGrpSpPr>
          <p:cNvPr id="32" name="Group 15"/>
          <p:cNvGrpSpPr>
            <a:grpSpLocks/>
          </p:cNvGrpSpPr>
          <p:nvPr/>
        </p:nvGrpSpPr>
        <p:grpSpPr bwMode="auto">
          <a:xfrm>
            <a:off x="5315518" y="2282009"/>
            <a:ext cx="3291025" cy="1646301"/>
            <a:chOff x="4209" y="164"/>
            <a:chExt cx="1815" cy="1043"/>
          </a:xfrm>
        </p:grpSpPr>
        <p:sp>
          <p:nvSpPr>
            <p:cNvPr id="74" name="Rectangle 5"/>
            <p:cNvSpPr>
              <a:spLocks noChangeArrowheads="1"/>
            </p:cNvSpPr>
            <p:nvPr/>
          </p:nvSpPr>
          <p:spPr bwMode="auto">
            <a:xfrm>
              <a:off x="4209" y="164"/>
              <a:ext cx="1815" cy="10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/>
            </a:p>
          </p:txBody>
        </p:sp>
        <p:sp>
          <p:nvSpPr>
            <p:cNvPr id="75" name="Text Box 9"/>
            <p:cNvSpPr txBox="1">
              <a:spLocks noChangeArrowheads="1"/>
            </p:cNvSpPr>
            <p:nvPr/>
          </p:nvSpPr>
          <p:spPr bwMode="auto">
            <a:xfrm>
              <a:off x="4209" y="164"/>
              <a:ext cx="114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Physical Model Implementation</a:t>
              </a:r>
            </a:p>
          </p:txBody>
        </p:sp>
      </p:grpSp>
      <p:sp>
        <p:nvSpPr>
          <p:cNvPr id="33" name="Line 18"/>
          <p:cNvSpPr>
            <a:spLocks noChangeShapeType="1"/>
          </p:cNvSpPr>
          <p:nvPr/>
        </p:nvSpPr>
        <p:spPr bwMode="auto">
          <a:xfrm flipV="1">
            <a:off x="3312833" y="2569007"/>
            <a:ext cx="20011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 flipH="1" flipV="1">
            <a:off x="808689" y="3928310"/>
            <a:ext cx="0" cy="1573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H="1" flipV="1">
            <a:off x="1166649" y="3928310"/>
            <a:ext cx="0" cy="1573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3741755" y="2356124"/>
            <a:ext cx="939842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setTime(t)</a:t>
            </a: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 rot="16200000">
            <a:off x="84885" y="4510191"/>
            <a:ext cx="1121187" cy="24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init(model)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rot="16200000">
            <a:off x="684113" y="4730960"/>
            <a:ext cx="637074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step()</a:t>
            </a:r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 flipH="1" flipV="1">
            <a:off x="1953531" y="3928310"/>
            <a:ext cx="0" cy="1573763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 rot="16200000">
            <a:off x="1609763" y="4882344"/>
            <a:ext cx="409998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66FF"/>
                </a:solidFill>
                <a:latin typeface="Courier New" panose="02070309020205020404" pitchFamily="49" charset="0"/>
              </a:rPr>
              <a:t>t()</a:t>
            </a:r>
          </a:p>
        </p:txBody>
      </p:sp>
      <p:sp>
        <p:nvSpPr>
          <p:cNvPr id="41" name="Text Box 47"/>
          <p:cNvSpPr txBox="1">
            <a:spLocks noChangeArrowheads="1"/>
          </p:cNvSpPr>
          <p:nvPr/>
        </p:nvSpPr>
        <p:spPr bwMode="auto">
          <a:xfrm>
            <a:off x="594229" y="2569007"/>
            <a:ext cx="2431606" cy="70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/>
              <a:t>solves ODE system of type ydot = f(t,y)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/>
              <a:t>implicit solver  with Newton-Raphson iteration </a:t>
            </a:r>
          </a:p>
        </p:txBody>
      </p:sp>
      <p:grpSp>
        <p:nvGrpSpPr>
          <p:cNvPr id="42" name="Gruppieren 1"/>
          <p:cNvGrpSpPr>
            <a:grpSpLocks/>
          </p:cNvGrpSpPr>
          <p:nvPr/>
        </p:nvGrpSpPr>
        <p:grpSpPr bwMode="auto">
          <a:xfrm>
            <a:off x="523267" y="5502072"/>
            <a:ext cx="8083276" cy="572421"/>
            <a:chOff x="128588" y="4292600"/>
            <a:chExt cx="8137525" cy="576263"/>
          </a:xfrm>
        </p:grpSpPr>
        <p:grpSp>
          <p:nvGrpSpPr>
            <p:cNvPr id="70" name="Group 14"/>
            <p:cNvGrpSpPr>
              <a:grpSpLocks/>
            </p:cNvGrpSpPr>
            <p:nvPr/>
          </p:nvGrpSpPr>
          <p:grpSpPr bwMode="auto">
            <a:xfrm>
              <a:off x="128588" y="4292600"/>
              <a:ext cx="8137525" cy="576263"/>
              <a:chOff x="4073" y="3067"/>
              <a:chExt cx="1815" cy="1043"/>
            </a:xfrm>
          </p:grpSpPr>
          <p:sp>
            <p:nvSpPr>
              <p:cNvPr id="72" name="Rectangle 6"/>
              <p:cNvSpPr>
                <a:spLocks noChangeArrowheads="1"/>
              </p:cNvSpPr>
              <p:nvPr/>
            </p:nvSpPr>
            <p:spPr bwMode="auto">
              <a:xfrm>
                <a:off x="4073" y="3067"/>
                <a:ext cx="1815" cy="104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000"/>
              </a:p>
            </p:txBody>
          </p:sp>
          <p:sp>
            <p:nvSpPr>
              <p:cNvPr id="73" name="Text Box 10"/>
              <p:cNvSpPr txBox="1">
                <a:spLocks noChangeArrowheads="1"/>
              </p:cNvSpPr>
              <p:nvPr/>
            </p:nvSpPr>
            <p:spPr bwMode="auto">
              <a:xfrm>
                <a:off x="4073" y="3067"/>
                <a:ext cx="347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Solver Control System</a:t>
                </a:r>
              </a:p>
            </p:txBody>
          </p:sp>
        </p:grpSp>
        <p:sp>
          <p:nvSpPr>
            <p:cNvPr id="71" name="Text Box 48"/>
            <p:cNvSpPr txBox="1">
              <a:spLocks noChangeArrowheads="1"/>
            </p:cNvSpPr>
            <p:nvPr/>
          </p:nvSpPr>
          <p:spPr bwMode="auto">
            <a:xfrm>
              <a:off x="273050" y="4508500"/>
              <a:ext cx="77057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/>
                <a:t>Implements core integration loop: calls step() function in Integrator, also manages output schedules</a:t>
              </a:r>
            </a:p>
          </p:txBody>
        </p:sp>
      </p:grpSp>
      <p:sp>
        <p:nvSpPr>
          <p:cNvPr id="43" name="Line 49"/>
          <p:cNvSpPr>
            <a:spLocks noChangeShapeType="1"/>
          </p:cNvSpPr>
          <p:nvPr/>
        </p:nvSpPr>
        <p:spPr bwMode="auto">
          <a:xfrm>
            <a:off x="3527294" y="3857349"/>
            <a:ext cx="3579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>
            <a:off x="3527294" y="4141194"/>
            <a:ext cx="357960" cy="0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Text Box 51"/>
          <p:cNvSpPr txBox="1">
            <a:spLocks noChangeArrowheads="1"/>
          </p:cNvSpPr>
          <p:nvPr/>
        </p:nvSpPr>
        <p:spPr bwMode="auto">
          <a:xfrm>
            <a:off x="3956215" y="3713849"/>
            <a:ext cx="1095957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/>
              <a:t>control functions</a:t>
            </a:r>
          </a:p>
        </p:txBody>
      </p:sp>
      <p:sp>
        <p:nvSpPr>
          <p:cNvPr id="46" name="Text Box 52"/>
          <p:cNvSpPr txBox="1">
            <a:spLocks noChangeArrowheads="1"/>
          </p:cNvSpPr>
          <p:nvPr/>
        </p:nvSpPr>
        <p:spPr bwMode="auto">
          <a:xfrm>
            <a:off x="3956215" y="4000848"/>
            <a:ext cx="1032880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>
                <a:solidFill>
                  <a:srgbClr val="0066FF"/>
                </a:solidFill>
              </a:rPr>
              <a:t>query functions</a:t>
            </a:r>
          </a:p>
        </p:txBody>
      </p:sp>
      <p:sp>
        <p:nvSpPr>
          <p:cNvPr id="47" name="Line 53"/>
          <p:cNvSpPr>
            <a:spLocks noChangeShapeType="1"/>
          </p:cNvSpPr>
          <p:nvPr/>
        </p:nvSpPr>
        <p:spPr bwMode="auto">
          <a:xfrm flipH="1" flipV="1">
            <a:off x="6316859" y="3928310"/>
            <a:ext cx="0" cy="1573763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Text Box 54"/>
          <p:cNvSpPr txBox="1">
            <a:spLocks noChangeArrowheads="1"/>
          </p:cNvSpPr>
          <p:nvPr/>
        </p:nvSpPr>
        <p:spPr bwMode="auto">
          <a:xfrm rot="16200000">
            <a:off x="5941554" y="4467615"/>
            <a:ext cx="485690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66FF"/>
                </a:solidFill>
                <a:latin typeface="Courier New" panose="02070309020205020404" pitchFamily="49" charset="0"/>
              </a:rPr>
              <a:t>y0()</a:t>
            </a:r>
          </a:p>
        </p:txBody>
      </p:sp>
      <p:sp>
        <p:nvSpPr>
          <p:cNvPr id="49" name="Line 55"/>
          <p:cNvSpPr>
            <a:spLocks noChangeShapeType="1"/>
          </p:cNvSpPr>
          <p:nvPr/>
        </p:nvSpPr>
        <p:spPr bwMode="auto">
          <a:xfrm flipH="1" flipV="1">
            <a:off x="6602282" y="3928310"/>
            <a:ext cx="0" cy="1573763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Text Box 56"/>
          <p:cNvSpPr txBox="1">
            <a:spLocks noChangeArrowheads="1"/>
          </p:cNvSpPr>
          <p:nvPr/>
        </p:nvSpPr>
        <p:spPr bwMode="auto">
          <a:xfrm rot="16200000">
            <a:off x="6260091" y="4472345"/>
            <a:ext cx="485690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66FF"/>
                </a:solidFill>
                <a:latin typeface="Courier New" panose="02070309020205020404" pitchFamily="49" charset="0"/>
              </a:rPr>
              <a:t>t0()</a:t>
            </a:r>
          </a:p>
        </p:txBody>
      </p:sp>
      <p:sp>
        <p:nvSpPr>
          <p:cNvPr id="51" name="Line 57"/>
          <p:cNvSpPr>
            <a:spLocks noChangeShapeType="1"/>
          </p:cNvSpPr>
          <p:nvPr/>
        </p:nvSpPr>
        <p:spPr bwMode="auto">
          <a:xfrm flipV="1">
            <a:off x="6889281" y="3928310"/>
            <a:ext cx="0" cy="1573763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Text Box 58"/>
          <p:cNvSpPr txBox="1">
            <a:spLocks noChangeArrowheads="1"/>
          </p:cNvSpPr>
          <p:nvPr/>
        </p:nvSpPr>
        <p:spPr bwMode="auto">
          <a:xfrm rot="16200000">
            <a:off x="6477706" y="4554345"/>
            <a:ext cx="637074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66FF"/>
                </a:solidFill>
                <a:latin typeface="Courier New" panose="02070309020205020404" pitchFamily="49" charset="0"/>
              </a:rPr>
              <a:t>tEnd()</a:t>
            </a:r>
          </a:p>
        </p:txBody>
      </p:sp>
      <p:sp>
        <p:nvSpPr>
          <p:cNvPr id="53" name="Text Box 59"/>
          <p:cNvSpPr txBox="1">
            <a:spLocks noChangeArrowheads="1"/>
          </p:cNvSpPr>
          <p:nvPr/>
        </p:nvSpPr>
        <p:spPr bwMode="auto">
          <a:xfrm>
            <a:off x="5529978" y="2569007"/>
            <a:ext cx="3218487" cy="11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/>
              <a:t>implements physical model equations and the computation of the system function f(t,y)</a:t>
            </a:r>
            <a:br>
              <a:rPr lang="en-US" altLang="en-US" sz="1000" i="1"/>
            </a:br>
            <a:r>
              <a:rPr lang="en-US" altLang="en-US" sz="1000" i="1"/>
              <a:t/>
            </a:r>
            <a:br>
              <a:rPr lang="en-US" altLang="en-US" sz="1000" i="1"/>
            </a:br>
            <a:endParaRPr lang="en-US" altLang="en-US" sz="10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/>
              <a:t>state of object changes only through calls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/>
              <a:t>control functions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i="1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 flipV="1">
            <a:off x="6031438" y="3928310"/>
            <a:ext cx="0" cy="1573763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 rot="16200000">
            <a:off x="5703439" y="4489692"/>
            <a:ext cx="409998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66FF"/>
                </a:solidFill>
                <a:latin typeface="Courier New" panose="02070309020205020404" pitchFamily="49" charset="0"/>
              </a:rPr>
              <a:t>n()</a:t>
            </a:r>
          </a:p>
        </p:txBody>
      </p:sp>
      <p:sp>
        <p:nvSpPr>
          <p:cNvPr id="56" name="Line 18"/>
          <p:cNvSpPr>
            <a:spLocks noChangeShapeType="1"/>
          </p:cNvSpPr>
          <p:nvPr/>
        </p:nvSpPr>
        <p:spPr bwMode="auto">
          <a:xfrm flipV="1">
            <a:off x="3312833" y="2783468"/>
            <a:ext cx="20011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3741755" y="2569007"/>
            <a:ext cx="712766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setY(y)</a:t>
            </a:r>
          </a:p>
        </p:txBody>
      </p:sp>
      <p:sp>
        <p:nvSpPr>
          <p:cNvPr id="58" name="Text Box 22"/>
          <p:cNvSpPr txBox="1">
            <a:spLocks noChangeArrowheads="1"/>
          </p:cNvSpPr>
          <p:nvPr/>
        </p:nvSpPr>
        <p:spPr bwMode="auto">
          <a:xfrm>
            <a:off x="3741755" y="3213967"/>
            <a:ext cx="637074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66FF"/>
                </a:solidFill>
                <a:latin typeface="Courier New" panose="02070309020205020404" pitchFamily="49" charset="0"/>
              </a:rPr>
              <a:t>ydot()</a:t>
            </a:r>
          </a:p>
        </p:txBody>
      </p:sp>
      <p:sp>
        <p:nvSpPr>
          <p:cNvPr id="59" name="Line 18"/>
          <p:cNvSpPr>
            <a:spLocks noChangeShapeType="1"/>
          </p:cNvSpPr>
          <p:nvPr/>
        </p:nvSpPr>
        <p:spPr bwMode="auto">
          <a:xfrm flipV="1">
            <a:off x="3312833" y="3428428"/>
            <a:ext cx="2001107" cy="0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27"/>
          <p:cNvSpPr>
            <a:spLocks noChangeShapeType="1"/>
          </p:cNvSpPr>
          <p:nvPr/>
        </p:nvSpPr>
        <p:spPr bwMode="auto">
          <a:xfrm flipV="1">
            <a:off x="2311490" y="3928310"/>
            <a:ext cx="0" cy="1573763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 rot="16200000">
            <a:off x="1663378" y="4565384"/>
            <a:ext cx="1015534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66FF"/>
                </a:solidFill>
                <a:latin typeface="Courier New" panose="02070309020205020404" pitchFamily="49" charset="0"/>
              </a:rPr>
              <a:t>yOut(t_out)</a:t>
            </a:r>
          </a:p>
        </p:txBody>
      </p:sp>
      <p:sp>
        <p:nvSpPr>
          <p:cNvPr id="62" name="Line 21"/>
          <p:cNvSpPr>
            <a:spLocks noChangeShapeType="1"/>
          </p:cNvSpPr>
          <p:nvPr/>
        </p:nvSpPr>
        <p:spPr bwMode="auto">
          <a:xfrm flipV="1">
            <a:off x="7603623" y="3928310"/>
            <a:ext cx="1577" cy="1573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 rot="16200000">
            <a:off x="6666936" y="4579576"/>
            <a:ext cx="1545378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stepCompleted(t,y)</a:t>
            </a:r>
          </a:p>
        </p:txBody>
      </p:sp>
      <p:sp>
        <p:nvSpPr>
          <p:cNvPr id="64" name="Line 21"/>
          <p:cNvSpPr>
            <a:spLocks noChangeShapeType="1"/>
          </p:cNvSpPr>
          <p:nvPr/>
        </p:nvSpPr>
        <p:spPr bwMode="auto">
          <a:xfrm flipH="1" flipV="1">
            <a:off x="7961584" y="3928310"/>
            <a:ext cx="0" cy="1573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Text Box 24"/>
          <p:cNvSpPr txBox="1">
            <a:spLocks noChangeArrowheads="1"/>
          </p:cNvSpPr>
          <p:nvPr/>
        </p:nvSpPr>
        <p:spPr bwMode="auto">
          <a:xfrm rot="16200000">
            <a:off x="7055645" y="4629249"/>
            <a:ext cx="1482302" cy="24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writeOutputs(...)</a:t>
            </a:r>
          </a:p>
        </p:txBody>
      </p:sp>
      <p:sp>
        <p:nvSpPr>
          <p:cNvPr id="66" name="Rechteck 65"/>
          <p:cNvSpPr/>
          <p:nvPr/>
        </p:nvSpPr>
        <p:spPr>
          <a:xfrm>
            <a:off x="5172018" y="2166894"/>
            <a:ext cx="3576447" cy="19049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Textfeld 3"/>
          <p:cNvSpPr txBox="1">
            <a:spLocks noChangeArrowheads="1"/>
          </p:cNvSpPr>
          <p:nvPr/>
        </p:nvSpPr>
        <p:spPr bwMode="auto">
          <a:xfrm>
            <a:off x="5101057" y="1924049"/>
            <a:ext cx="3289449" cy="24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dirty="0" err="1">
                <a:solidFill>
                  <a:srgbClr val="C00000"/>
                </a:solidFill>
              </a:rPr>
              <a:t>Corresponds</a:t>
            </a:r>
            <a:r>
              <a:rPr lang="de-DE" altLang="de-DE" dirty="0">
                <a:solidFill>
                  <a:srgbClr val="C00000"/>
                </a:solidFill>
              </a:rPr>
              <a:t> </a:t>
            </a:r>
            <a:r>
              <a:rPr lang="de-DE" altLang="de-DE" dirty="0" err="1">
                <a:solidFill>
                  <a:srgbClr val="C00000"/>
                </a:solidFill>
              </a:rPr>
              <a:t>to</a:t>
            </a:r>
            <a:r>
              <a:rPr lang="de-DE" altLang="de-DE" dirty="0">
                <a:solidFill>
                  <a:srgbClr val="C00000"/>
                </a:solidFill>
              </a:rPr>
              <a:t> FMI </a:t>
            </a:r>
            <a:r>
              <a:rPr lang="de-DE" altLang="de-DE" dirty="0" err="1">
                <a:solidFill>
                  <a:srgbClr val="C00000"/>
                </a:solidFill>
              </a:rPr>
              <a:t>ModelInterface</a:t>
            </a:r>
            <a:endParaRPr lang="en-US" altLang="de-D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grpSp>
        <p:nvGrpSpPr>
          <p:cNvPr id="31" name="Group 13"/>
          <p:cNvGrpSpPr>
            <a:grpSpLocks/>
          </p:cNvGrpSpPr>
          <p:nvPr/>
        </p:nvGrpSpPr>
        <p:grpSpPr bwMode="auto">
          <a:xfrm>
            <a:off x="452306" y="2282009"/>
            <a:ext cx="2862104" cy="1644725"/>
            <a:chOff x="852" y="2478"/>
            <a:chExt cx="1815" cy="1043"/>
          </a:xfrm>
        </p:grpSpPr>
        <p:sp>
          <p:nvSpPr>
            <p:cNvPr id="76" name="Rectangle 4"/>
            <p:cNvSpPr>
              <a:spLocks noChangeArrowheads="1"/>
            </p:cNvSpPr>
            <p:nvPr/>
          </p:nvSpPr>
          <p:spPr bwMode="auto">
            <a:xfrm>
              <a:off x="852" y="2478"/>
              <a:ext cx="1815" cy="10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/>
            </a:p>
          </p:txBody>
        </p:sp>
        <p:sp>
          <p:nvSpPr>
            <p:cNvPr id="77" name="Text Box 8"/>
            <p:cNvSpPr txBox="1">
              <a:spLocks noChangeArrowheads="1"/>
            </p:cNvSpPr>
            <p:nvPr/>
          </p:nvSpPr>
          <p:spPr bwMode="auto">
            <a:xfrm>
              <a:off x="852" y="2478"/>
              <a:ext cx="111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Integrator Implementation</a:t>
              </a:r>
            </a:p>
          </p:txBody>
        </p:sp>
      </p:grpSp>
      <p:grpSp>
        <p:nvGrpSpPr>
          <p:cNvPr id="32" name="Group 15"/>
          <p:cNvGrpSpPr>
            <a:grpSpLocks/>
          </p:cNvGrpSpPr>
          <p:nvPr/>
        </p:nvGrpSpPr>
        <p:grpSpPr bwMode="auto">
          <a:xfrm>
            <a:off x="5315518" y="2282009"/>
            <a:ext cx="3291025" cy="1646301"/>
            <a:chOff x="4209" y="164"/>
            <a:chExt cx="1815" cy="1043"/>
          </a:xfrm>
        </p:grpSpPr>
        <p:sp>
          <p:nvSpPr>
            <p:cNvPr id="74" name="Rectangle 5"/>
            <p:cNvSpPr>
              <a:spLocks noChangeArrowheads="1"/>
            </p:cNvSpPr>
            <p:nvPr/>
          </p:nvSpPr>
          <p:spPr bwMode="auto">
            <a:xfrm>
              <a:off x="4209" y="164"/>
              <a:ext cx="1815" cy="10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00"/>
            </a:p>
          </p:txBody>
        </p:sp>
        <p:sp>
          <p:nvSpPr>
            <p:cNvPr id="75" name="Text Box 9"/>
            <p:cNvSpPr txBox="1">
              <a:spLocks noChangeArrowheads="1"/>
            </p:cNvSpPr>
            <p:nvPr/>
          </p:nvSpPr>
          <p:spPr bwMode="auto">
            <a:xfrm>
              <a:off x="4209" y="164"/>
              <a:ext cx="114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Physical Model Implementation</a:t>
              </a:r>
            </a:p>
          </p:txBody>
        </p:sp>
      </p:grpSp>
      <p:sp>
        <p:nvSpPr>
          <p:cNvPr id="33" name="Line 18"/>
          <p:cNvSpPr>
            <a:spLocks noChangeShapeType="1"/>
          </p:cNvSpPr>
          <p:nvPr/>
        </p:nvSpPr>
        <p:spPr bwMode="auto">
          <a:xfrm flipV="1">
            <a:off x="3312833" y="2569007"/>
            <a:ext cx="20011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 flipH="1" flipV="1">
            <a:off x="808689" y="3928310"/>
            <a:ext cx="0" cy="1573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H="1" flipV="1">
            <a:off x="1166649" y="3928310"/>
            <a:ext cx="0" cy="1573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3741755" y="2356124"/>
            <a:ext cx="939842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setTime(t)</a:t>
            </a: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 rot="16200000">
            <a:off x="84885" y="4510191"/>
            <a:ext cx="1121187" cy="24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init(model)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rot="16200000">
            <a:off x="684113" y="4730960"/>
            <a:ext cx="637074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step()</a:t>
            </a:r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 flipH="1" flipV="1">
            <a:off x="1953531" y="3928310"/>
            <a:ext cx="0" cy="1573763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 rot="16200000">
            <a:off x="1609763" y="4882344"/>
            <a:ext cx="409998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66FF"/>
                </a:solidFill>
                <a:latin typeface="Courier New" panose="02070309020205020404" pitchFamily="49" charset="0"/>
              </a:rPr>
              <a:t>t()</a:t>
            </a:r>
          </a:p>
        </p:txBody>
      </p:sp>
      <p:sp>
        <p:nvSpPr>
          <p:cNvPr id="41" name="Text Box 47"/>
          <p:cNvSpPr txBox="1">
            <a:spLocks noChangeArrowheads="1"/>
          </p:cNvSpPr>
          <p:nvPr/>
        </p:nvSpPr>
        <p:spPr bwMode="auto">
          <a:xfrm>
            <a:off x="594229" y="2569007"/>
            <a:ext cx="2431606" cy="70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/>
              <a:t>solves ODE system of type ydot = f(t,y)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/>
              <a:t>implicit solver  with Newton-Raphson iteration </a:t>
            </a:r>
          </a:p>
        </p:txBody>
      </p:sp>
      <p:grpSp>
        <p:nvGrpSpPr>
          <p:cNvPr id="42" name="Gruppieren 1"/>
          <p:cNvGrpSpPr>
            <a:grpSpLocks/>
          </p:cNvGrpSpPr>
          <p:nvPr/>
        </p:nvGrpSpPr>
        <p:grpSpPr bwMode="auto">
          <a:xfrm>
            <a:off x="523267" y="5502072"/>
            <a:ext cx="8083276" cy="572421"/>
            <a:chOff x="128588" y="4292600"/>
            <a:chExt cx="8137525" cy="576263"/>
          </a:xfrm>
        </p:grpSpPr>
        <p:grpSp>
          <p:nvGrpSpPr>
            <p:cNvPr id="70" name="Group 14"/>
            <p:cNvGrpSpPr>
              <a:grpSpLocks/>
            </p:cNvGrpSpPr>
            <p:nvPr/>
          </p:nvGrpSpPr>
          <p:grpSpPr bwMode="auto">
            <a:xfrm>
              <a:off x="128588" y="4292600"/>
              <a:ext cx="8137525" cy="576263"/>
              <a:chOff x="4073" y="3067"/>
              <a:chExt cx="1815" cy="1043"/>
            </a:xfrm>
          </p:grpSpPr>
          <p:sp>
            <p:nvSpPr>
              <p:cNvPr id="72" name="Rectangle 6"/>
              <p:cNvSpPr>
                <a:spLocks noChangeArrowheads="1"/>
              </p:cNvSpPr>
              <p:nvPr/>
            </p:nvSpPr>
            <p:spPr bwMode="auto">
              <a:xfrm>
                <a:off x="4073" y="3067"/>
                <a:ext cx="1815" cy="104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000"/>
              </a:p>
            </p:txBody>
          </p:sp>
          <p:sp>
            <p:nvSpPr>
              <p:cNvPr id="73" name="Text Box 10"/>
              <p:cNvSpPr txBox="1">
                <a:spLocks noChangeArrowheads="1"/>
              </p:cNvSpPr>
              <p:nvPr/>
            </p:nvSpPr>
            <p:spPr bwMode="auto">
              <a:xfrm>
                <a:off x="4073" y="3067"/>
                <a:ext cx="347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Solver Control System</a:t>
                </a:r>
              </a:p>
            </p:txBody>
          </p:sp>
        </p:grpSp>
        <p:sp>
          <p:nvSpPr>
            <p:cNvPr id="71" name="Text Box 48"/>
            <p:cNvSpPr txBox="1">
              <a:spLocks noChangeArrowheads="1"/>
            </p:cNvSpPr>
            <p:nvPr/>
          </p:nvSpPr>
          <p:spPr bwMode="auto">
            <a:xfrm>
              <a:off x="273050" y="4508500"/>
              <a:ext cx="77057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/>
                <a:t>Implements core integration loop: calls step() function in Integrator, also manages output schedules</a:t>
              </a:r>
            </a:p>
          </p:txBody>
        </p:sp>
      </p:grpSp>
      <p:sp>
        <p:nvSpPr>
          <p:cNvPr id="43" name="Line 49"/>
          <p:cNvSpPr>
            <a:spLocks noChangeShapeType="1"/>
          </p:cNvSpPr>
          <p:nvPr/>
        </p:nvSpPr>
        <p:spPr bwMode="auto">
          <a:xfrm>
            <a:off x="3527294" y="3857349"/>
            <a:ext cx="3579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>
            <a:off x="3527294" y="4141194"/>
            <a:ext cx="357960" cy="0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Text Box 51"/>
          <p:cNvSpPr txBox="1">
            <a:spLocks noChangeArrowheads="1"/>
          </p:cNvSpPr>
          <p:nvPr/>
        </p:nvSpPr>
        <p:spPr bwMode="auto">
          <a:xfrm>
            <a:off x="3956215" y="3713849"/>
            <a:ext cx="1095957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/>
              <a:t>control functions</a:t>
            </a:r>
          </a:p>
        </p:txBody>
      </p:sp>
      <p:sp>
        <p:nvSpPr>
          <p:cNvPr id="46" name="Text Box 52"/>
          <p:cNvSpPr txBox="1">
            <a:spLocks noChangeArrowheads="1"/>
          </p:cNvSpPr>
          <p:nvPr/>
        </p:nvSpPr>
        <p:spPr bwMode="auto">
          <a:xfrm>
            <a:off x="3956215" y="4000848"/>
            <a:ext cx="1032880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000">
                <a:solidFill>
                  <a:srgbClr val="0066FF"/>
                </a:solidFill>
              </a:rPr>
              <a:t>query functions</a:t>
            </a:r>
          </a:p>
        </p:txBody>
      </p:sp>
      <p:sp>
        <p:nvSpPr>
          <p:cNvPr id="47" name="Line 53"/>
          <p:cNvSpPr>
            <a:spLocks noChangeShapeType="1"/>
          </p:cNvSpPr>
          <p:nvPr/>
        </p:nvSpPr>
        <p:spPr bwMode="auto">
          <a:xfrm flipH="1" flipV="1">
            <a:off x="6316859" y="3928310"/>
            <a:ext cx="0" cy="1573763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Text Box 54"/>
          <p:cNvSpPr txBox="1">
            <a:spLocks noChangeArrowheads="1"/>
          </p:cNvSpPr>
          <p:nvPr/>
        </p:nvSpPr>
        <p:spPr bwMode="auto">
          <a:xfrm rot="16200000">
            <a:off x="5941554" y="4467615"/>
            <a:ext cx="485690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66FF"/>
                </a:solidFill>
                <a:latin typeface="Courier New" panose="02070309020205020404" pitchFamily="49" charset="0"/>
              </a:rPr>
              <a:t>y0()</a:t>
            </a:r>
          </a:p>
        </p:txBody>
      </p:sp>
      <p:sp>
        <p:nvSpPr>
          <p:cNvPr id="49" name="Line 55"/>
          <p:cNvSpPr>
            <a:spLocks noChangeShapeType="1"/>
          </p:cNvSpPr>
          <p:nvPr/>
        </p:nvSpPr>
        <p:spPr bwMode="auto">
          <a:xfrm flipH="1" flipV="1">
            <a:off x="6602282" y="3928310"/>
            <a:ext cx="0" cy="1573763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Text Box 56"/>
          <p:cNvSpPr txBox="1">
            <a:spLocks noChangeArrowheads="1"/>
          </p:cNvSpPr>
          <p:nvPr/>
        </p:nvSpPr>
        <p:spPr bwMode="auto">
          <a:xfrm rot="16200000">
            <a:off x="6260091" y="4472345"/>
            <a:ext cx="485690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66FF"/>
                </a:solidFill>
                <a:latin typeface="Courier New" panose="02070309020205020404" pitchFamily="49" charset="0"/>
              </a:rPr>
              <a:t>t0()</a:t>
            </a:r>
          </a:p>
        </p:txBody>
      </p:sp>
      <p:sp>
        <p:nvSpPr>
          <p:cNvPr id="51" name="Line 57"/>
          <p:cNvSpPr>
            <a:spLocks noChangeShapeType="1"/>
          </p:cNvSpPr>
          <p:nvPr/>
        </p:nvSpPr>
        <p:spPr bwMode="auto">
          <a:xfrm flipV="1">
            <a:off x="6889281" y="3928310"/>
            <a:ext cx="0" cy="1573763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Text Box 58"/>
          <p:cNvSpPr txBox="1">
            <a:spLocks noChangeArrowheads="1"/>
          </p:cNvSpPr>
          <p:nvPr/>
        </p:nvSpPr>
        <p:spPr bwMode="auto">
          <a:xfrm rot="16200000">
            <a:off x="6477706" y="4554345"/>
            <a:ext cx="637074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66FF"/>
                </a:solidFill>
                <a:latin typeface="Courier New" panose="02070309020205020404" pitchFamily="49" charset="0"/>
              </a:rPr>
              <a:t>tEnd()</a:t>
            </a:r>
          </a:p>
        </p:txBody>
      </p:sp>
      <p:sp>
        <p:nvSpPr>
          <p:cNvPr id="53" name="Text Box 59"/>
          <p:cNvSpPr txBox="1">
            <a:spLocks noChangeArrowheads="1"/>
          </p:cNvSpPr>
          <p:nvPr/>
        </p:nvSpPr>
        <p:spPr bwMode="auto">
          <a:xfrm>
            <a:off x="5529978" y="2569007"/>
            <a:ext cx="3218487" cy="11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/>
              <a:t>implements physical model equations and the computation of the system function f(</a:t>
            </a:r>
            <a:r>
              <a:rPr lang="en-US" altLang="en-US" sz="1000" i="1" dirty="0" err="1"/>
              <a:t>t,y</a:t>
            </a:r>
            <a:r>
              <a:rPr lang="en-US" altLang="en-US" sz="1000" i="1" dirty="0"/>
              <a:t>)</a:t>
            </a:r>
            <a:br>
              <a:rPr lang="en-US" altLang="en-US" sz="1000" i="1" dirty="0"/>
            </a:br>
            <a:r>
              <a:rPr lang="en-US" altLang="en-US" sz="1000" i="1" dirty="0"/>
              <a:t/>
            </a:r>
            <a:br>
              <a:rPr lang="en-US" altLang="en-US" sz="1000" i="1" dirty="0"/>
            </a:br>
            <a:endParaRPr lang="en-US" altLang="en-US" sz="10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/>
              <a:t>state of object changes only through calls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/>
              <a:t>control functions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i="1" dirty="0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 flipV="1">
            <a:off x="6031438" y="3928310"/>
            <a:ext cx="0" cy="1573763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 rot="16200000">
            <a:off x="5703439" y="4489692"/>
            <a:ext cx="409998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66FF"/>
                </a:solidFill>
                <a:latin typeface="Courier New" panose="02070309020205020404" pitchFamily="49" charset="0"/>
              </a:rPr>
              <a:t>n()</a:t>
            </a:r>
          </a:p>
        </p:txBody>
      </p:sp>
      <p:sp>
        <p:nvSpPr>
          <p:cNvPr id="56" name="Line 18"/>
          <p:cNvSpPr>
            <a:spLocks noChangeShapeType="1"/>
          </p:cNvSpPr>
          <p:nvPr/>
        </p:nvSpPr>
        <p:spPr bwMode="auto">
          <a:xfrm flipV="1">
            <a:off x="3312833" y="2783468"/>
            <a:ext cx="20011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3741755" y="2569007"/>
            <a:ext cx="712766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setY(y)</a:t>
            </a:r>
          </a:p>
        </p:txBody>
      </p:sp>
      <p:sp>
        <p:nvSpPr>
          <p:cNvPr id="58" name="Text Box 22"/>
          <p:cNvSpPr txBox="1">
            <a:spLocks noChangeArrowheads="1"/>
          </p:cNvSpPr>
          <p:nvPr/>
        </p:nvSpPr>
        <p:spPr bwMode="auto">
          <a:xfrm>
            <a:off x="3741755" y="3213967"/>
            <a:ext cx="637074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66FF"/>
                </a:solidFill>
                <a:latin typeface="Courier New" panose="02070309020205020404" pitchFamily="49" charset="0"/>
              </a:rPr>
              <a:t>ydot()</a:t>
            </a:r>
          </a:p>
        </p:txBody>
      </p:sp>
      <p:sp>
        <p:nvSpPr>
          <p:cNvPr id="59" name="Line 18"/>
          <p:cNvSpPr>
            <a:spLocks noChangeShapeType="1"/>
          </p:cNvSpPr>
          <p:nvPr/>
        </p:nvSpPr>
        <p:spPr bwMode="auto">
          <a:xfrm flipV="1">
            <a:off x="3312833" y="3428428"/>
            <a:ext cx="2001107" cy="0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27"/>
          <p:cNvSpPr>
            <a:spLocks noChangeShapeType="1"/>
          </p:cNvSpPr>
          <p:nvPr/>
        </p:nvSpPr>
        <p:spPr bwMode="auto">
          <a:xfrm flipV="1">
            <a:off x="2311490" y="3928310"/>
            <a:ext cx="0" cy="1573763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 rot="16200000">
            <a:off x="1663378" y="4565384"/>
            <a:ext cx="1015534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66FF"/>
                </a:solidFill>
                <a:latin typeface="Courier New" panose="02070309020205020404" pitchFamily="49" charset="0"/>
              </a:rPr>
              <a:t>yOut(t_out)</a:t>
            </a:r>
          </a:p>
        </p:txBody>
      </p:sp>
      <p:sp>
        <p:nvSpPr>
          <p:cNvPr id="62" name="Line 21"/>
          <p:cNvSpPr>
            <a:spLocks noChangeShapeType="1"/>
          </p:cNvSpPr>
          <p:nvPr/>
        </p:nvSpPr>
        <p:spPr bwMode="auto">
          <a:xfrm flipV="1">
            <a:off x="7603623" y="3928310"/>
            <a:ext cx="1577" cy="1573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 rot="16200000">
            <a:off x="6666936" y="4579576"/>
            <a:ext cx="1545378" cy="2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stepCompleted(t,y)</a:t>
            </a:r>
          </a:p>
        </p:txBody>
      </p:sp>
      <p:sp>
        <p:nvSpPr>
          <p:cNvPr id="64" name="Line 21"/>
          <p:cNvSpPr>
            <a:spLocks noChangeShapeType="1"/>
          </p:cNvSpPr>
          <p:nvPr/>
        </p:nvSpPr>
        <p:spPr bwMode="auto">
          <a:xfrm flipH="1" flipV="1">
            <a:off x="7961584" y="3928310"/>
            <a:ext cx="0" cy="1573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Text Box 24"/>
          <p:cNvSpPr txBox="1">
            <a:spLocks noChangeArrowheads="1"/>
          </p:cNvSpPr>
          <p:nvPr/>
        </p:nvSpPr>
        <p:spPr bwMode="auto">
          <a:xfrm rot="16200000">
            <a:off x="7055645" y="4629249"/>
            <a:ext cx="1482302" cy="24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writeOutputs(...)</a:t>
            </a:r>
          </a:p>
        </p:txBody>
      </p:sp>
      <p:sp>
        <p:nvSpPr>
          <p:cNvPr id="68" name="Rechteck 67"/>
          <p:cNvSpPr/>
          <p:nvPr/>
        </p:nvSpPr>
        <p:spPr>
          <a:xfrm>
            <a:off x="395537" y="5429534"/>
            <a:ext cx="8352928" cy="7159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Textfeld 5"/>
          <p:cNvSpPr txBox="1">
            <a:spLocks noChangeArrowheads="1"/>
          </p:cNvSpPr>
          <p:nvPr/>
        </p:nvSpPr>
        <p:spPr bwMode="auto">
          <a:xfrm>
            <a:off x="401845" y="6145454"/>
            <a:ext cx="2500990" cy="24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76B531"/>
                </a:solidFill>
              </a:rPr>
              <a:t>To be replaced by Co-Simulation Master</a:t>
            </a:r>
            <a:endParaRPr lang="en-US" altLang="de-DE">
              <a:solidFill>
                <a:srgbClr val="76B531"/>
              </a:solidFill>
            </a:endParaRPr>
          </a:p>
        </p:txBody>
      </p:sp>
      <p:sp>
        <p:nvSpPr>
          <p:cNvPr id="78" name="Rechteck 77"/>
          <p:cNvSpPr/>
          <p:nvPr/>
        </p:nvSpPr>
        <p:spPr>
          <a:xfrm>
            <a:off x="395538" y="2166894"/>
            <a:ext cx="8352928" cy="31916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Textfeld 3"/>
          <p:cNvSpPr txBox="1">
            <a:spLocks noChangeArrowheads="1"/>
          </p:cNvSpPr>
          <p:nvPr/>
        </p:nvSpPr>
        <p:spPr bwMode="auto">
          <a:xfrm>
            <a:off x="353861" y="1873589"/>
            <a:ext cx="3289449" cy="24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dirty="0" err="1">
                <a:solidFill>
                  <a:srgbClr val="C00000"/>
                </a:solidFill>
              </a:rPr>
              <a:t>Corresponds</a:t>
            </a:r>
            <a:r>
              <a:rPr lang="de-DE" altLang="de-DE" dirty="0">
                <a:solidFill>
                  <a:srgbClr val="C00000"/>
                </a:solidFill>
              </a:rPr>
              <a:t> </a:t>
            </a:r>
            <a:r>
              <a:rPr lang="de-DE" altLang="de-DE" dirty="0" err="1">
                <a:solidFill>
                  <a:srgbClr val="C00000"/>
                </a:solidFill>
              </a:rPr>
              <a:t>to</a:t>
            </a:r>
            <a:r>
              <a:rPr lang="de-DE" altLang="de-DE" dirty="0">
                <a:solidFill>
                  <a:srgbClr val="C00000"/>
                </a:solidFill>
              </a:rPr>
              <a:t> FMI </a:t>
            </a:r>
            <a:r>
              <a:rPr lang="de-DE" altLang="de-DE" dirty="0" smtClean="0">
                <a:solidFill>
                  <a:srgbClr val="C00000"/>
                </a:solidFill>
              </a:rPr>
              <a:t>Co-Simulation </a:t>
            </a:r>
            <a:r>
              <a:rPr lang="de-DE" altLang="de-DE" dirty="0" err="1" smtClean="0">
                <a:solidFill>
                  <a:srgbClr val="C00000"/>
                </a:solidFill>
              </a:rPr>
              <a:t>interface</a:t>
            </a:r>
            <a:endParaRPr lang="en-US" altLang="de-DE" dirty="0">
              <a:solidFill>
                <a:srgbClr val="C00000"/>
              </a:solidFill>
            </a:endParaRPr>
          </a:p>
        </p:txBody>
      </p:sp>
      <p:sp>
        <p:nvSpPr>
          <p:cNvPr id="66" name="Titel 4"/>
          <p:cNvSpPr>
            <a:spLocks noGrp="1"/>
          </p:cNvSpPr>
          <p:nvPr>
            <p:ph type="title"/>
          </p:nvPr>
        </p:nvSpPr>
        <p:spPr>
          <a:xfrm>
            <a:off x="938212" y="1052736"/>
            <a:ext cx="8530332" cy="903063"/>
          </a:xfrm>
        </p:spPr>
        <p:txBody>
          <a:bodyPr>
            <a:noAutofit/>
          </a:bodyPr>
          <a:lstStyle/>
          <a:p>
            <a:r>
              <a:rPr lang="en-GB" sz="2000" dirty="0"/>
              <a:t>Export physical model and integrator as FMI for Co-Simulation</a:t>
            </a:r>
            <a:endParaRPr lang="de-LU" sz="2000" dirty="0"/>
          </a:p>
        </p:txBody>
      </p:sp>
    </p:spTree>
    <p:extLst>
      <p:ext uri="{BB962C8B-B14F-4D97-AF65-F5344CB8AC3E}">
        <p14:creationId xmlns:p14="http://schemas.microsoft.com/office/powerpoint/2010/main" val="4527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38212" y="1052737"/>
            <a:ext cx="7882260" cy="571698"/>
          </a:xfrm>
        </p:spPr>
        <p:txBody>
          <a:bodyPr>
            <a:no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FMU Generation </a:t>
            </a:r>
            <a:r>
              <a:rPr lang="de-DE" sz="2000" dirty="0" err="1" smtClean="0">
                <a:solidFill>
                  <a:schemeClr val="tx1"/>
                </a:solidFill>
              </a:rPr>
              <a:t>Process</a:t>
            </a:r>
            <a:endParaRPr lang="de-LU" sz="20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806C-2668-44CC-AF69-47E3DC8F066C}" type="datetime1">
              <a:rPr lang="de-LU" smtClean="0"/>
              <a:t>16.05.2017</a:t>
            </a:fld>
            <a:endParaRPr lang="de-LU" dirty="0"/>
          </a:p>
        </p:txBody>
      </p:sp>
      <p:sp>
        <p:nvSpPr>
          <p:cNvPr id="66" name="Inhaltsplatzhalter 5"/>
          <p:cNvSpPr txBox="1">
            <a:spLocks/>
          </p:cNvSpPr>
          <p:nvPr/>
        </p:nvSpPr>
        <p:spPr>
          <a:xfrm>
            <a:off x="539552" y="1772816"/>
            <a:ext cx="8136904" cy="3777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 baseline="0">
                <a:solidFill>
                  <a:srgbClr val="0B2A5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 baseline="0">
                <a:solidFill>
                  <a:srgbClr val="0B2A5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 baseline="0">
                <a:solidFill>
                  <a:srgbClr val="0B2A5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 baseline="0">
                <a:solidFill>
                  <a:srgbClr val="0B2A5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 baseline="0">
                <a:solidFill>
                  <a:srgbClr val="0B2A5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de-DE" sz="1600" dirty="0" err="1" smtClean="0"/>
              <a:t>Starting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BIM </a:t>
            </a:r>
            <a:r>
              <a:rPr lang="de-DE" sz="1600" dirty="0" smtClean="0">
                <a:sym typeface="Wingdings" panose="05000000000000000000" pitchFamily="2" charset="2"/>
              </a:rPr>
              <a:t> Project </a:t>
            </a:r>
            <a:r>
              <a:rPr lang="de-DE" sz="1600" dirty="0" err="1" smtClean="0">
                <a:sym typeface="Wingdings" panose="05000000000000000000" pitchFamily="2" charset="2"/>
              </a:rPr>
              <a:t>file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for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standalone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building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simulation</a:t>
            </a:r>
            <a:endParaRPr lang="de-DE" sz="1600" dirty="0" smtClean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1600" dirty="0" err="1" smtClean="0">
                <a:sym typeface="Wingdings" panose="05000000000000000000" pitchFamily="2" charset="2"/>
              </a:rPr>
              <a:t>Indicate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which</a:t>
            </a:r>
            <a:r>
              <a:rPr lang="de-DE" sz="1600" dirty="0" smtClean="0">
                <a:sym typeface="Wingdings" panose="05000000000000000000" pitchFamily="2" charset="2"/>
              </a:rPr>
              <a:t> thermal </a:t>
            </a:r>
            <a:r>
              <a:rPr lang="de-DE" sz="1600" dirty="0" err="1" smtClean="0">
                <a:sym typeface="Wingdings" panose="05000000000000000000" pitchFamily="2" charset="2"/>
              </a:rPr>
              <a:t>zones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shall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be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heated</a:t>
            </a:r>
            <a:r>
              <a:rPr lang="de-DE" sz="1600" dirty="0" smtClean="0">
                <a:sym typeface="Wingdings" panose="05000000000000000000" pitchFamily="2" charset="2"/>
              </a:rPr>
              <a:t>/</a:t>
            </a:r>
            <a:r>
              <a:rPr lang="de-DE" sz="1600" dirty="0" err="1" smtClean="0">
                <a:sym typeface="Wingdings" panose="05000000000000000000" pitchFamily="2" charset="2"/>
              </a:rPr>
              <a:t>cooled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and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be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used</a:t>
            </a:r>
            <a:r>
              <a:rPr lang="de-DE" sz="1600" dirty="0" smtClean="0">
                <a:sym typeface="Wingdings" panose="05000000000000000000" pitchFamily="2" charset="2"/>
              </a:rPr>
              <a:t> in </a:t>
            </a:r>
            <a:r>
              <a:rPr lang="de-DE" sz="1600" dirty="0" err="1" smtClean="0">
                <a:sym typeface="Wingdings" panose="05000000000000000000" pitchFamily="2" charset="2"/>
              </a:rPr>
              <a:t>the</a:t>
            </a:r>
            <a:r>
              <a:rPr lang="de-DE" sz="1600" dirty="0" smtClean="0">
                <a:sym typeface="Wingdings" panose="05000000000000000000" pitchFamily="2" charset="2"/>
              </a:rPr>
              <a:t> FMU-interface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 smtClean="0">
                <a:sym typeface="Wingdings" panose="05000000000000000000" pitchFamily="2" charset="2"/>
              </a:rPr>
              <a:t>Run design </a:t>
            </a:r>
            <a:r>
              <a:rPr lang="de-DE" sz="1600" dirty="0" err="1" smtClean="0">
                <a:sym typeface="Wingdings" panose="05000000000000000000" pitchFamily="2" charset="2"/>
              </a:rPr>
              <a:t>day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simulations</a:t>
            </a:r>
            <a:r>
              <a:rPr lang="de-DE" sz="1600" dirty="0" smtClean="0">
                <a:sym typeface="Wingdings" panose="05000000000000000000" pitchFamily="2" charset="2"/>
              </a:rPr>
              <a:t> (</a:t>
            </a:r>
            <a:r>
              <a:rPr lang="de-DE" sz="1600" dirty="0" err="1" smtClean="0">
                <a:sym typeface="Wingdings" panose="05000000000000000000" pitchFamily="2" charset="2"/>
              </a:rPr>
              <a:t>heating</a:t>
            </a:r>
            <a:r>
              <a:rPr lang="de-DE" sz="1600" dirty="0" smtClean="0">
                <a:sym typeface="Wingdings" panose="05000000000000000000" pitchFamily="2" charset="2"/>
              </a:rPr>
              <a:t>/</a:t>
            </a:r>
            <a:r>
              <a:rPr lang="de-DE" sz="1600" dirty="0" err="1" smtClean="0">
                <a:sym typeface="Wingdings" panose="05000000000000000000" pitchFamily="2" charset="2"/>
              </a:rPr>
              <a:t>cooling</a:t>
            </a:r>
            <a:r>
              <a:rPr lang="de-DE" sz="1600" dirty="0" smtClean="0">
                <a:sym typeface="Wingdings" panose="05000000000000000000" pitchFamily="2" charset="2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 err="1" smtClean="0">
                <a:sym typeface="Wingdings" panose="05000000000000000000" pitchFamily="2" charset="2"/>
              </a:rPr>
              <a:t>Generate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report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file</a:t>
            </a:r>
            <a:r>
              <a:rPr lang="de-DE" sz="1600" dirty="0" smtClean="0">
                <a:sym typeface="Wingdings" panose="05000000000000000000" pitchFamily="2" charset="2"/>
              </a:rPr>
              <a:t> (</a:t>
            </a:r>
            <a:r>
              <a:rPr lang="de-DE" sz="1600" dirty="0" err="1" smtClean="0">
                <a:sym typeface="Wingdings" panose="05000000000000000000" pitchFamily="2" charset="2"/>
              </a:rPr>
              <a:t>zone</a:t>
            </a:r>
            <a:r>
              <a:rPr lang="de-DE" sz="1600" dirty="0" smtClean="0">
                <a:sym typeface="Wingdings" panose="05000000000000000000" pitchFamily="2" charset="2"/>
              </a:rPr>
              <a:t> ID – variable </a:t>
            </a:r>
            <a:r>
              <a:rPr lang="de-DE" sz="1600" dirty="0" err="1" smtClean="0">
                <a:sym typeface="Wingdings" panose="05000000000000000000" pitchFamily="2" charset="2"/>
              </a:rPr>
              <a:t>index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mapping</a:t>
            </a:r>
            <a:r>
              <a:rPr lang="de-DE" sz="1600" dirty="0" smtClean="0">
                <a:sym typeface="Wingdings" panose="05000000000000000000" pitchFamily="2" charset="2"/>
              </a:rPr>
              <a:t>, design </a:t>
            </a:r>
            <a:r>
              <a:rPr lang="de-DE" sz="1600" dirty="0" err="1" smtClean="0">
                <a:sym typeface="Wingdings" panose="05000000000000000000" pitchFamily="2" charset="2"/>
              </a:rPr>
              <a:t>loads</a:t>
            </a:r>
            <a:r>
              <a:rPr lang="de-DE" sz="1600" dirty="0" smtClean="0">
                <a:sym typeface="Wingdings" panose="05000000000000000000" pitchFamily="2" charset="2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 smtClean="0">
                <a:sym typeface="Wingdings" panose="05000000000000000000" pitchFamily="2" charset="2"/>
              </a:rPr>
              <a:t>Create ModelDescription.xml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600" dirty="0" smtClean="0">
                <a:sym typeface="Wingdings" panose="05000000000000000000" pitchFamily="2" charset="2"/>
              </a:rPr>
              <a:t>Create </a:t>
            </a:r>
            <a:r>
              <a:rPr lang="de-DE" sz="1600" dirty="0" err="1" smtClean="0">
                <a:sym typeface="Wingdings" panose="05000000000000000000" pitchFamily="2" charset="2"/>
              </a:rPr>
              <a:t>Modelica</a:t>
            </a:r>
            <a:r>
              <a:rPr lang="de-DE" sz="1600" dirty="0" smtClean="0">
                <a:sym typeface="Wingdings" panose="05000000000000000000" pitchFamily="2" charset="2"/>
              </a:rPr>
              <a:t>-Wrapper </a:t>
            </a:r>
            <a:r>
              <a:rPr lang="de-DE" sz="1600" dirty="0" err="1" smtClean="0">
                <a:sym typeface="Wingdings" panose="05000000000000000000" pitchFamily="2" charset="2"/>
              </a:rPr>
              <a:t>and</a:t>
            </a:r>
            <a:r>
              <a:rPr lang="de-DE" sz="1600" dirty="0" smtClean="0">
                <a:sym typeface="Wingdings" panose="05000000000000000000" pitchFamily="2" charset="2"/>
              </a:rPr>
              <a:t> Adapter </a:t>
            </a:r>
            <a:r>
              <a:rPr lang="de-DE" sz="1600" dirty="0" err="1" smtClean="0">
                <a:sym typeface="Wingdings" panose="05000000000000000000" pitchFamily="2" charset="2"/>
              </a:rPr>
              <a:t>models</a:t>
            </a:r>
            <a:r>
              <a:rPr lang="de-DE" sz="1600" dirty="0" smtClean="0">
                <a:sym typeface="Wingdings" panose="05000000000000000000" pitchFamily="2" charset="2"/>
              </a:rPr>
              <a:t> (</a:t>
            </a:r>
            <a:r>
              <a:rPr lang="de-DE" sz="1600" dirty="0" err="1" smtClean="0">
                <a:sym typeface="Wingdings" panose="05000000000000000000" pitchFamily="2" charset="2"/>
              </a:rPr>
              <a:t>corresponding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to</a:t>
            </a:r>
            <a:r>
              <a:rPr lang="de-DE" sz="1600" dirty="0" smtClean="0"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ym typeface="Wingdings" panose="05000000000000000000" pitchFamily="2" charset="2"/>
              </a:rPr>
              <a:t>project</a:t>
            </a:r>
            <a:r>
              <a:rPr lang="de-DE" sz="1600" dirty="0" smtClean="0">
                <a:sym typeface="Wingdings" panose="05000000000000000000" pitchFamily="2" charset="2"/>
              </a:rPr>
              <a:t>)</a:t>
            </a:r>
            <a:endParaRPr lang="de-DE" sz="1600" dirty="0"/>
          </a:p>
          <a:p>
            <a:pPr marL="457200" indent="-457200">
              <a:buFont typeface="+mj-lt"/>
              <a:buAutoNum type="arabicPeriod"/>
            </a:pPr>
            <a:r>
              <a:rPr lang="de-DE" sz="1600" dirty="0" err="1" smtClean="0"/>
              <a:t>Compress</a:t>
            </a:r>
            <a:r>
              <a:rPr lang="de-DE" sz="1600" dirty="0" smtClean="0"/>
              <a:t> </a:t>
            </a:r>
            <a:r>
              <a:rPr lang="de-DE" sz="1600" dirty="0" err="1" smtClean="0"/>
              <a:t>project</a:t>
            </a:r>
            <a:r>
              <a:rPr lang="de-DE" sz="1600" dirty="0" smtClean="0"/>
              <a:t> </a:t>
            </a:r>
            <a:r>
              <a:rPr lang="de-DE" sz="1600" dirty="0" err="1" smtClean="0"/>
              <a:t>file</a:t>
            </a:r>
            <a:r>
              <a:rPr lang="de-DE" sz="1600" dirty="0" smtClean="0"/>
              <a:t>, all </a:t>
            </a:r>
            <a:r>
              <a:rPr lang="de-DE" sz="1600" dirty="0" err="1" smtClean="0"/>
              <a:t>database</a:t>
            </a:r>
            <a:r>
              <a:rPr lang="de-DE" sz="1600" dirty="0" smtClean="0"/>
              <a:t> </a:t>
            </a:r>
            <a:r>
              <a:rPr lang="de-DE" sz="1600" dirty="0" err="1" smtClean="0"/>
              <a:t>files</a:t>
            </a:r>
            <a:r>
              <a:rPr lang="de-DE" sz="1600" dirty="0" smtClean="0"/>
              <a:t>, </a:t>
            </a:r>
            <a:r>
              <a:rPr lang="de-DE" sz="1600" dirty="0" err="1" smtClean="0"/>
              <a:t>pre-compiled</a:t>
            </a:r>
            <a:r>
              <a:rPr lang="de-DE" sz="1600" dirty="0" smtClean="0"/>
              <a:t> FMU-DLL </a:t>
            </a:r>
            <a:r>
              <a:rPr lang="de-DE" sz="1600" dirty="0" err="1" smtClean="0"/>
              <a:t>and</a:t>
            </a:r>
            <a:r>
              <a:rPr lang="de-DE" sz="1600" dirty="0" smtClean="0"/>
              <a:t> additional </a:t>
            </a:r>
            <a:r>
              <a:rPr lang="de-DE" sz="1600" dirty="0" err="1" smtClean="0"/>
              <a:t>dependent</a:t>
            </a:r>
            <a:r>
              <a:rPr lang="de-DE" sz="1600" dirty="0" smtClean="0"/>
              <a:t> </a:t>
            </a:r>
            <a:r>
              <a:rPr lang="de-DE" sz="1600" dirty="0" err="1" smtClean="0"/>
              <a:t>libraries</a:t>
            </a:r>
            <a:r>
              <a:rPr lang="de-DE" sz="1600" dirty="0" smtClean="0"/>
              <a:t> </a:t>
            </a:r>
            <a:r>
              <a:rPr lang="de-DE" sz="1600" dirty="0" err="1" smtClean="0"/>
              <a:t>into</a:t>
            </a:r>
            <a:r>
              <a:rPr lang="de-DE" sz="1600" dirty="0" smtClean="0"/>
              <a:t> FMU-archive</a:t>
            </a:r>
          </a:p>
          <a:p>
            <a:pPr marL="457200" indent="-457200">
              <a:buFont typeface="+mj-lt"/>
              <a:buAutoNum type="arabicPeriod"/>
            </a:pPr>
            <a:endParaRPr lang="de-DE" sz="1600" dirty="0" smtClean="0"/>
          </a:p>
          <a:p>
            <a:r>
              <a:rPr lang="de-DE" sz="1600" dirty="0" err="1" smtClean="0"/>
              <a:t>Steps</a:t>
            </a:r>
            <a:r>
              <a:rPr lang="de-DE" sz="1600" dirty="0" smtClean="0"/>
              <a:t> 3 </a:t>
            </a:r>
            <a:r>
              <a:rPr lang="de-DE" sz="1600" dirty="0" err="1" smtClean="0"/>
              <a:t>to</a:t>
            </a:r>
            <a:r>
              <a:rPr lang="de-DE" sz="1600" dirty="0" smtClean="0"/>
              <a:t> 7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done</a:t>
            </a:r>
            <a:r>
              <a:rPr lang="de-DE" sz="1600" dirty="0" smtClean="0"/>
              <a:t> </a:t>
            </a:r>
            <a:r>
              <a:rPr lang="de-DE" sz="1600" dirty="0" err="1" smtClean="0"/>
              <a:t>automatically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NANDRAD </a:t>
            </a:r>
            <a:r>
              <a:rPr lang="de-DE" sz="1600" dirty="0" err="1" smtClean="0"/>
              <a:t>solver</a:t>
            </a:r>
            <a:r>
              <a:rPr lang="de-DE" sz="1600" dirty="0" smtClean="0"/>
              <a:t> via </a:t>
            </a:r>
            <a:r>
              <a:rPr lang="de-DE" sz="1600" dirty="0" err="1" smtClean="0"/>
              <a:t>command</a:t>
            </a:r>
            <a:r>
              <a:rPr lang="de-DE" sz="1600" dirty="0" smtClean="0"/>
              <a:t> </a:t>
            </a:r>
            <a:r>
              <a:rPr lang="de-DE" sz="1600" dirty="0" err="1" smtClean="0"/>
              <a:t>line</a:t>
            </a:r>
            <a:r>
              <a:rPr lang="de-DE" sz="1600" dirty="0" smtClean="0"/>
              <a:t>:</a:t>
            </a:r>
          </a:p>
          <a:p>
            <a:endParaRPr lang="de-LU" sz="1600" dirty="0" smtClean="0"/>
          </a:p>
          <a:p>
            <a:r>
              <a:rPr lang="de-DE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NandradSolver</a:t>
            </a:r>
            <a:r>
              <a:rPr lang="de-DE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de-DE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RowHouse_var1.nandrad  --</a:t>
            </a:r>
            <a:r>
              <a:rPr lang="de-DE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fmu</a:t>
            </a:r>
            <a:r>
              <a:rPr lang="de-DE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-export=RowHouse_var1.fmu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    </a:t>
            </a:r>
            <a:r>
              <a:rPr lang="de-DE" sz="1400" i="1" dirty="0" smtClean="0">
                <a:solidFill>
                  <a:schemeClr val="tx1"/>
                </a:solidFill>
              </a:rPr>
              <a:t> (</a:t>
            </a:r>
            <a:r>
              <a:rPr lang="de-DE" sz="1400" i="1" dirty="0" err="1" smtClean="0">
                <a:solidFill>
                  <a:schemeClr val="tx1"/>
                </a:solidFill>
              </a:rPr>
              <a:t>exported</a:t>
            </a:r>
            <a:r>
              <a:rPr lang="de-DE" sz="1400" i="1" dirty="0" smtClean="0">
                <a:solidFill>
                  <a:schemeClr val="tx1"/>
                </a:solidFill>
              </a:rPr>
              <a:t> FMU </a:t>
            </a:r>
            <a:r>
              <a:rPr lang="de-DE" sz="1400" i="1" dirty="0" err="1" smtClean="0">
                <a:solidFill>
                  <a:schemeClr val="tx1"/>
                </a:solidFill>
              </a:rPr>
              <a:t>is</a:t>
            </a:r>
            <a:r>
              <a:rPr lang="de-DE" sz="1400" i="1" dirty="0" smtClean="0">
                <a:solidFill>
                  <a:schemeClr val="tx1"/>
                </a:solidFill>
              </a:rPr>
              <a:t> </a:t>
            </a:r>
            <a:r>
              <a:rPr lang="de-DE" sz="1400" i="1" dirty="0" err="1" smtClean="0">
                <a:solidFill>
                  <a:schemeClr val="tx1"/>
                </a:solidFill>
              </a:rPr>
              <a:t>exported</a:t>
            </a:r>
            <a:r>
              <a:rPr lang="de-DE" sz="1400" i="1" dirty="0" smtClean="0">
                <a:solidFill>
                  <a:schemeClr val="tx1"/>
                </a:solidFill>
              </a:rPr>
              <a:t> </a:t>
            </a:r>
            <a:r>
              <a:rPr lang="de-DE" sz="1400" i="1" dirty="0" err="1" smtClean="0">
                <a:solidFill>
                  <a:schemeClr val="tx1"/>
                </a:solidFill>
              </a:rPr>
              <a:t>as</a:t>
            </a:r>
            <a:r>
              <a:rPr lang="de-DE" sz="1400" i="1" dirty="0" smtClean="0">
                <a:solidFill>
                  <a:schemeClr val="tx1"/>
                </a:solidFill>
              </a:rPr>
              <a:t> FMI </a:t>
            </a:r>
            <a:r>
              <a:rPr lang="de-DE" sz="1400" i="1" dirty="0" err="1" smtClean="0">
                <a:solidFill>
                  <a:schemeClr val="tx1"/>
                </a:solidFill>
              </a:rPr>
              <a:t>version</a:t>
            </a:r>
            <a:r>
              <a:rPr lang="de-DE" sz="1400" i="1" dirty="0" smtClean="0">
                <a:solidFill>
                  <a:schemeClr val="tx1"/>
                </a:solidFill>
              </a:rPr>
              <a:t> 2, </a:t>
            </a:r>
            <a:r>
              <a:rPr lang="de-DE" sz="1400" i="1" dirty="0" err="1" smtClean="0">
                <a:solidFill>
                  <a:schemeClr val="tx1"/>
                </a:solidFill>
              </a:rPr>
              <a:t>for</a:t>
            </a:r>
            <a:r>
              <a:rPr lang="de-DE" sz="1400" i="1" dirty="0" smtClean="0">
                <a:solidFill>
                  <a:schemeClr val="tx1"/>
                </a:solidFill>
              </a:rPr>
              <a:t> </a:t>
            </a:r>
            <a:r>
              <a:rPr lang="de-DE" sz="1400" b="1" i="1" dirty="0" err="1" smtClean="0">
                <a:solidFill>
                  <a:schemeClr val="tx1"/>
                </a:solidFill>
              </a:rPr>
              <a:t>both</a:t>
            </a:r>
            <a:r>
              <a:rPr lang="de-DE" sz="1400" b="1" i="1" dirty="0" smtClean="0">
                <a:solidFill>
                  <a:schemeClr val="tx1"/>
                </a:solidFill>
              </a:rPr>
              <a:t> ME </a:t>
            </a:r>
            <a:r>
              <a:rPr lang="de-DE" sz="1400" b="1" i="1" dirty="0" err="1" smtClean="0">
                <a:solidFill>
                  <a:schemeClr val="tx1"/>
                </a:solidFill>
              </a:rPr>
              <a:t>and</a:t>
            </a:r>
            <a:r>
              <a:rPr lang="de-DE" sz="1400" b="1" i="1" dirty="0" smtClean="0">
                <a:solidFill>
                  <a:schemeClr val="tx1"/>
                </a:solidFill>
              </a:rPr>
              <a:t> CS</a:t>
            </a:r>
            <a:r>
              <a:rPr lang="de-DE" sz="1400" i="1" dirty="0" smtClean="0">
                <a:solidFill>
                  <a:schemeClr val="tx1"/>
                </a:solidFill>
              </a:rPr>
              <a:t>)</a:t>
            </a:r>
            <a:endParaRPr lang="de-LU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TU Dresden">
      <a:dk1>
        <a:srgbClr val="0B2A51"/>
      </a:dk1>
      <a:lt1>
        <a:srgbClr val="FFFFFF"/>
      </a:lt1>
      <a:dk2>
        <a:srgbClr val="000000"/>
      </a:dk2>
      <a:lt2>
        <a:srgbClr val="808080"/>
      </a:lt2>
      <a:accent1>
        <a:srgbClr val="54C3EC"/>
      </a:accent1>
      <a:accent2>
        <a:srgbClr val="0059A3"/>
      </a:accent2>
      <a:accent3>
        <a:srgbClr val="51297F"/>
      </a:accent3>
      <a:accent4>
        <a:srgbClr val="811A78"/>
      </a:accent4>
      <a:accent5>
        <a:srgbClr val="007A47"/>
      </a:accent5>
      <a:accent6>
        <a:srgbClr val="22AD36"/>
      </a:accent6>
      <a:hlink>
        <a:srgbClr val="E87B14"/>
      </a:hlink>
      <a:folHlink>
        <a:srgbClr val="54C3E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1464</Words>
  <Application>Microsoft Office PowerPoint</Application>
  <PresentationFormat>Bildschirmpräsentation (4:3)</PresentationFormat>
  <Paragraphs>391</Paragraphs>
  <Slides>53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64" baseType="lpstr">
      <vt:lpstr>ＭＳ Ｐゴシック</vt:lpstr>
      <vt:lpstr>Arial</vt:lpstr>
      <vt:lpstr>Calibri</vt:lpstr>
      <vt:lpstr>Consolas</vt:lpstr>
      <vt:lpstr>Courier New</vt:lpstr>
      <vt:lpstr>Microsoft Sans Serif</vt:lpstr>
      <vt:lpstr>Symbol</vt:lpstr>
      <vt:lpstr>Verdana</vt:lpstr>
      <vt:lpstr>Wingdings</vt:lpstr>
      <vt:lpstr>Larissa</vt:lpstr>
      <vt:lpstr>Dokument</vt:lpstr>
      <vt:lpstr>Co-Simulation between detailed building energy performance simulation and Modelica HVAC component models</vt:lpstr>
      <vt:lpstr>Starting point: NANDRAD - Building energy simulation engine</vt:lpstr>
      <vt:lpstr>Multi-zone model,  embedded equipment loop  and sparsity pattern</vt:lpstr>
      <vt:lpstr>Idea tested: get everything into Modelica via Code-generator</vt:lpstr>
      <vt:lpstr>Idea tested: get everything into Modelica via Code-generator</vt:lpstr>
      <vt:lpstr>Software architecture of NANDRAD engine</vt:lpstr>
      <vt:lpstr>Export ODE system function via FMU for ModelExchange</vt:lpstr>
      <vt:lpstr>Export physical model and integrator as FMI for Co-Simulation</vt:lpstr>
      <vt:lpstr>FMU Generation Process</vt:lpstr>
      <vt:lpstr>FMI Interface to NANDRAD Building Model FMU</vt:lpstr>
      <vt:lpstr>FMI Interface to NANDRAD Building Model FMU</vt:lpstr>
      <vt:lpstr>FMI Interface to NANDRAD Building Model FMU</vt:lpstr>
      <vt:lpstr>FMI Interface to NANDRAD Building Model FMU</vt:lpstr>
      <vt:lpstr>FMI Interface to NANDRAD Building Model FMU</vt:lpstr>
      <vt:lpstr>FMI Interface to NANDRAD Building Model FMU</vt:lpstr>
      <vt:lpstr>FMI Interface to NANDRAD Building Model FMU</vt:lpstr>
      <vt:lpstr>Application Scenario 1: Import into Modelica environment</vt:lpstr>
      <vt:lpstr>Application Scenario 1: Import into Modelica environment</vt:lpstr>
      <vt:lpstr>Introduce Modelica-Adapter Models (autogenerated)</vt:lpstr>
      <vt:lpstr>Introduce Modelica-Adapter Models (autogenerated)</vt:lpstr>
      <vt:lpstr>Introduce Modelica-Wrapper Models (autogenerated)</vt:lpstr>
      <vt:lpstr>Introduce Modelica-Wrapper Models (autogenerated)</vt:lpstr>
      <vt:lpstr>Introduce Modelica-Wrapper Models (autogenerated)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Co-Simulation between detailed building energy performance simulation and Modelica HVAC component models</vt:lpstr>
      <vt:lpstr>Internal functionality (only for discussion)</vt:lpstr>
      <vt:lpstr>Functionality within Co-Simulation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Things to consider…</vt:lpstr>
      <vt:lpstr>Iterative Master algorithms</vt:lpstr>
      <vt:lpstr>Getting and Setting FMU State</vt:lpstr>
      <vt:lpstr>Getting and Setting FMU State</vt:lpstr>
      <vt:lpstr>Getting FMU State via Serialization Typical implementation of fmi2GetFMUState():</vt:lpstr>
      <vt:lpstr>Serialization into sequential memory</vt:lpstr>
      <vt:lpstr>Serialization into Sequential Memory</vt:lpstr>
      <vt:lpstr>Serialization into Sequential Memory</vt:lpstr>
      <vt:lpstr>Serialization into Sequential Memory</vt:lpstr>
      <vt:lpstr>Serialization into Sequential Memory</vt:lpstr>
      <vt:lpstr>Serialization into Sequential Memory</vt:lpstr>
      <vt:lpstr>Serialization into Sequential Memory</vt:lpstr>
      <vt:lpstr>Serialization into Sequential Memory</vt:lpstr>
      <vt:lpstr>Serialization into Sequential Memory</vt:lpstr>
      <vt:lpstr>Aspects of creating a coupled building energy simulation</vt:lpstr>
    </vt:vector>
  </TitlesOfParts>
  <Company>TUD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CD-Polizei</dc:creator>
  <cp:lastModifiedBy>Andreas Nicolai</cp:lastModifiedBy>
  <cp:revision>139</cp:revision>
  <cp:lastPrinted>2011-09-22T08:24:40Z</cp:lastPrinted>
  <dcterms:created xsi:type="dcterms:W3CDTF">2011-09-19T08:56:31Z</dcterms:created>
  <dcterms:modified xsi:type="dcterms:W3CDTF">2017-05-16T07:27:27Z</dcterms:modified>
</cp:coreProperties>
</file>